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594" r:id="rId2"/>
    <p:sldId id="642" r:id="rId3"/>
    <p:sldId id="645" r:id="rId4"/>
    <p:sldId id="644" r:id="rId5"/>
    <p:sldId id="646" r:id="rId6"/>
    <p:sldId id="647" r:id="rId7"/>
    <p:sldId id="665" r:id="rId8"/>
    <p:sldId id="602" r:id="rId9"/>
    <p:sldId id="603" r:id="rId10"/>
    <p:sldId id="604" r:id="rId11"/>
    <p:sldId id="649" r:id="rId12"/>
    <p:sldId id="605" r:id="rId13"/>
    <p:sldId id="648" r:id="rId14"/>
    <p:sldId id="650" r:id="rId15"/>
    <p:sldId id="651" r:id="rId16"/>
    <p:sldId id="607" r:id="rId17"/>
    <p:sldId id="659" r:id="rId18"/>
    <p:sldId id="658" r:id="rId19"/>
    <p:sldId id="652" r:id="rId20"/>
    <p:sldId id="653" r:id="rId21"/>
    <p:sldId id="654" r:id="rId22"/>
    <p:sldId id="655" r:id="rId23"/>
    <p:sldId id="656" r:id="rId24"/>
    <p:sldId id="663" r:id="rId25"/>
    <p:sldId id="609" r:id="rId26"/>
    <p:sldId id="610" r:id="rId27"/>
    <p:sldId id="611" r:id="rId28"/>
    <p:sldId id="612" r:id="rId29"/>
    <p:sldId id="613" r:id="rId30"/>
    <p:sldId id="614" r:id="rId31"/>
    <p:sldId id="615" r:id="rId32"/>
    <p:sldId id="664" r:id="rId33"/>
    <p:sldId id="616" r:id="rId34"/>
    <p:sldId id="617" r:id="rId35"/>
    <p:sldId id="618" r:id="rId36"/>
    <p:sldId id="619" r:id="rId37"/>
    <p:sldId id="620" r:id="rId38"/>
    <p:sldId id="666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>
          <p15:clr>
            <a:srgbClr val="A4A3A4"/>
          </p15:clr>
        </p15:guide>
        <p15:guide id="2" pos="287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rof. ZHANG Qingfu" initials="PZQ" lastIdx="3" clrIdx="0">
    <p:extLst>
      <p:ext uri="{19B8F6BF-5375-455C-9EA6-DF929625EA0E}">
        <p15:presenceInfo xmlns:p15="http://schemas.microsoft.com/office/powerpoint/2012/main" userId="S-1-5-21-195977590-560156747-1951487848-43896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08DC"/>
    <a:srgbClr val="E9ECF0"/>
    <a:srgbClr val="CDD7DF"/>
    <a:srgbClr val="472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5E01FE-05EE-104B-A848-2AA5205A314B}" v="41" dt="2024-03-17T03:01:49.28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61" autoAdjust="0"/>
    <p:restoredTop sz="70748" autoAdjust="0"/>
  </p:normalViewPr>
  <p:slideViewPr>
    <p:cSldViewPr snapToGrid="0" snapToObjects="1">
      <p:cViewPr varScale="1">
        <p:scale>
          <a:sx n="88" d="100"/>
          <a:sy n="88" d="100"/>
        </p:scale>
        <p:origin x="3248" y="192"/>
      </p:cViewPr>
      <p:guideLst>
        <p:guide orient="horz" pos="2136"/>
        <p:guide pos="2872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3320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48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22.xml"/><Relationship Id="rId2" Type="http://schemas.openxmlformats.org/officeDocument/2006/relationships/slide" Target="slides/slide20.xml"/><Relationship Id="rId1" Type="http://schemas.openxmlformats.org/officeDocument/2006/relationships/slide" Target="slides/slide1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r. MA Kede" userId="8e2e9ef6-c706-44f8-b4b4-1ac80fff312e" providerId="ADAL" clId="{DE2D5906-C9C5-6444-9AD6-2C31B7DDCCE3}"/>
    <pc:docChg chg="modSld">
      <pc:chgData name="Dr. MA Kede" userId="8e2e9ef6-c706-44f8-b4b4-1ac80fff312e" providerId="ADAL" clId="{DE2D5906-C9C5-6444-9AD6-2C31B7DDCCE3}" dt="2023-03-12T01:46:04.928" v="17" actId="20577"/>
      <pc:docMkLst>
        <pc:docMk/>
      </pc:docMkLst>
      <pc:sldChg chg="modSp">
        <pc:chgData name="Dr. MA Kede" userId="8e2e9ef6-c706-44f8-b4b4-1ac80fff312e" providerId="ADAL" clId="{DE2D5906-C9C5-6444-9AD6-2C31B7DDCCE3}" dt="2023-03-12T01:46:04.928" v="17" actId="20577"/>
        <pc:sldMkLst>
          <pc:docMk/>
          <pc:sldMk cId="1365751249" sldId="645"/>
        </pc:sldMkLst>
        <pc:spChg chg="mod">
          <ac:chgData name="Dr. MA Kede" userId="8e2e9ef6-c706-44f8-b4b4-1ac80fff312e" providerId="ADAL" clId="{DE2D5906-C9C5-6444-9AD6-2C31B7DDCCE3}" dt="2023-03-12T01:46:04.928" v="17" actId="20577"/>
          <ac:spMkLst>
            <pc:docMk/>
            <pc:sldMk cId="1365751249" sldId="645"/>
            <ac:spMk id="3" creationId="{00000000-0000-0000-0000-000000000000}"/>
          </ac:spMkLst>
        </pc:spChg>
      </pc:sldChg>
    </pc:docChg>
  </pc:docChgLst>
  <pc:docChgLst>
    <pc:chgData name="Prof. MA Kede" userId="8e2e9ef6-c706-44f8-b4b4-1ac80fff312e" providerId="ADAL" clId="{BC5E01FE-05EE-104B-A848-2AA5205A314B}"/>
    <pc:docChg chg="modSld">
      <pc:chgData name="Prof. MA Kede" userId="8e2e9ef6-c706-44f8-b4b4-1ac80fff312e" providerId="ADAL" clId="{BC5E01FE-05EE-104B-A848-2AA5205A314B}" dt="2024-03-17T03:01:49.286" v="40" actId="20577"/>
      <pc:docMkLst>
        <pc:docMk/>
      </pc:docMkLst>
      <pc:sldChg chg="modSp">
        <pc:chgData name="Prof. MA Kede" userId="8e2e9ef6-c706-44f8-b4b4-1ac80fff312e" providerId="ADAL" clId="{BC5E01FE-05EE-104B-A848-2AA5205A314B}" dt="2024-03-17T03:01:49.286" v="40" actId="20577"/>
        <pc:sldMkLst>
          <pc:docMk/>
          <pc:sldMk cId="2870188435" sldId="642"/>
        </pc:sldMkLst>
        <pc:spChg chg="mod">
          <ac:chgData name="Prof. MA Kede" userId="8e2e9ef6-c706-44f8-b4b4-1ac80fff312e" providerId="ADAL" clId="{BC5E01FE-05EE-104B-A848-2AA5205A314B}" dt="2024-03-17T03:01:49.286" v="40" actId="20577"/>
          <ac:spMkLst>
            <pc:docMk/>
            <pc:sldMk cId="2870188435" sldId="642"/>
            <ac:spMk id="3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C94BD-8ED2-401B-9F20-E6F30E093812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DDA37-F1DC-0A4D-983E-4F7C839DA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07786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CB240-5690-45FF-A25B-ACFCCDAA33E3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C66C5-65D6-E94E-BA6A-11B95EF7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2922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1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marilynvossavant.com</a:t>
            </a:r>
            <a:r>
              <a:rPr lang="en-US" dirty="0"/>
              <a:t>/game-show-problem/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xkcd.com</a:t>
            </a:r>
            <a:r>
              <a:rPr lang="en-US" dirty="0"/>
              <a:t>/1282/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21 movie: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=cXqDIFUB7YU&amp;feature=</a:t>
            </a:r>
            <a:r>
              <a:rPr lang="en-US" dirty="0" err="1"/>
              <a:t>kp</a:t>
            </a:r>
            <a:endParaRPr lang="en-US" dirty="0"/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and various solutions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 err="1"/>
              <a:t>mythbusters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XWLynrvTzE#t</a:t>
            </a:r>
            <a:r>
              <a:rPr lang="en-US" dirty="0"/>
              <a:t>=772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480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marilynvossavant.com</a:t>
            </a:r>
            <a:r>
              <a:rPr lang="en-US" dirty="0"/>
              <a:t>/game-show-problem/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xkcd.com</a:t>
            </a:r>
            <a:r>
              <a:rPr lang="en-US" dirty="0"/>
              <a:t>/1282/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21 movie: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=cXqDIFUB7YU&amp;feature=</a:t>
            </a:r>
            <a:r>
              <a:rPr lang="en-US" dirty="0" err="1"/>
              <a:t>kp</a:t>
            </a:r>
            <a:endParaRPr lang="en-US" dirty="0"/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and various solutions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 err="1"/>
              <a:t>mythbusters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XWLynrvTzE#t</a:t>
            </a:r>
            <a:r>
              <a:rPr lang="en-US" dirty="0"/>
              <a:t>=772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6882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marilynvossavant.com</a:t>
            </a:r>
            <a:r>
              <a:rPr lang="en-US" dirty="0"/>
              <a:t>/game-show-problem/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xkcd.com</a:t>
            </a:r>
            <a:r>
              <a:rPr lang="en-US" dirty="0"/>
              <a:t>/1282/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21 movie: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=cXqDIFUB7YU&amp;feature=</a:t>
            </a:r>
            <a:r>
              <a:rPr lang="en-US" dirty="0" err="1"/>
              <a:t>kp</a:t>
            </a:r>
            <a:endParaRPr lang="en-US" dirty="0"/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and various solutions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 err="1"/>
              <a:t>mythbusters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XWLynrvTzE#t</a:t>
            </a:r>
            <a:r>
              <a:rPr lang="en-US" dirty="0"/>
              <a:t>=772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1391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marilynvossavant.com</a:t>
            </a:r>
            <a:r>
              <a:rPr lang="en-US" dirty="0"/>
              <a:t>/game-show-problem/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xkcd.com</a:t>
            </a:r>
            <a:r>
              <a:rPr lang="en-US" dirty="0"/>
              <a:t>/1282/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21 movie: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=cXqDIFUB7YU&amp;feature=</a:t>
            </a:r>
            <a:r>
              <a:rPr lang="en-US" dirty="0" err="1"/>
              <a:t>kp</a:t>
            </a:r>
            <a:endParaRPr lang="en-US" dirty="0"/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and various solutions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 err="1"/>
              <a:t>mythbusters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XWLynrvTzE#t</a:t>
            </a:r>
            <a:r>
              <a:rPr lang="en-US" dirty="0"/>
              <a:t>=772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42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marilynvossavant.com</a:t>
            </a:r>
            <a:r>
              <a:rPr lang="en-US" dirty="0"/>
              <a:t>/game-show-problem/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xkcd.com</a:t>
            </a:r>
            <a:r>
              <a:rPr lang="en-US" dirty="0"/>
              <a:t>/1282/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21 movie: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=cXqDIFUB7YU&amp;feature=</a:t>
            </a:r>
            <a:r>
              <a:rPr lang="en-US" dirty="0" err="1"/>
              <a:t>kp</a:t>
            </a:r>
            <a:endParaRPr lang="en-US" dirty="0"/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and various solutions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 err="1"/>
              <a:t>mythbusters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XWLynrvTzE#t</a:t>
            </a:r>
            <a:r>
              <a:rPr lang="en-US" dirty="0"/>
              <a:t>=772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572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marilynvossavant.com</a:t>
            </a:r>
            <a:r>
              <a:rPr lang="en-US" dirty="0"/>
              <a:t>/game-show-problem/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xkcd.com</a:t>
            </a:r>
            <a:r>
              <a:rPr lang="en-US" dirty="0"/>
              <a:t>/1282/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21 movie: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=cXqDIFUB7YU&amp;feature=</a:t>
            </a:r>
            <a:r>
              <a:rPr lang="en-US" dirty="0" err="1"/>
              <a:t>kp</a:t>
            </a:r>
            <a:endParaRPr lang="en-US" dirty="0"/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and various solutions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 err="1"/>
              <a:t>mythbusters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XWLynrvTzE#t</a:t>
            </a:r>
            <a:r>
              <a:rPr lang="en-US" dirty="0"/>
              <a:t>=772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3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marilynvossavant.com</a:t>
            </a:r>
            <a:r>
              <a:rPr lang="en-US" dirty="0"/>
              <a:t>/game-show-problem/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xkcd.com</a:t>
            </a:r>
            <a:r>
              <a:rPr lang="en-US" dirty="0"/>
              <a:t>/1282/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21 movie: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=cXqDIFUB7YU&amp;feature=</a:t>
            </a:r>
            <a:r>
              <a:rPr lang="en-US" dirty="0" err="1"/>
              <a:t>kp</a:t>
            </a:r>
            <a:endParaRPr lang="en-US" dirty="0"/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and various solutions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 err="1"/>
              <a:t>mythbusters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XWLynrvTzE#t</a:t>
            </a:r>
            <a:r>
              <a:rPr lang="en-US" dirty="0"/>
              <a:t>=772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998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marilynvossavant.com</a:t>
            </a:r>
            <a:r>
              <a:rPr lang="en-US" dirty="0"/>
              <a:t>/game-show-problem/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xkcd.com</a:t>
            </a:r>
            <a:r>
              <a:rPr lang="en-US" dirty="0"/>
              <a:t>/1282/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21 movie: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=cXqDIFUB7YU&amp;feature=</a:t>
            </a:r>
            <a:r>
              <a:rPr lang="en-US" dirty="0" err="1"/>
              <a:t>kp</a:t>
            </a:r>
            <a:endParaRPr lang="en-US" dirty="0"/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and various solutions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 err="1"/>
              <a:t>mythbusters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XWLynrvTzE#t</a:t>
            </a:r>
            <a:r>
              <a:rPr lang="en-US" dirty="0"/>
              <a:t>=772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5989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marilynvossavant.com</a:t>
            </a:r>
            <a:r>
              <a:rPr lang="en-US" dirty="0"/>
              <a:t>/game-show-problem/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xkcd.com</a:t>
            </a:r>
            <a:r>
              <a:rPr lang="en-US" dirty="0"/>
              <a:t>/1282/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21 movie: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=cXqDIFUB7YU&amp;feature=</a:t>
            </a:r>
            <a:r>
              <a:rPr lang="en-US" dirty="0" err="1"/>
              <a:t>kp</a:t>
            </a:r>
            <a:endParaRPr lang="en-US" dirty="0"/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and various solutions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 err="1"/>
              <a:t>mythbusters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XWLynrvTzE#t</a:t>
            </a:r>
            <a:r>
              <a:rPr lang="en-US" dirty="0"/>
              <a:t>=772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278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marilynvossavant.com</a:t>
            </a:r>
            <a:r>
              <a:rPr lang="en-US" dirty="0"/>
              <a:t>/game-show-problem/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http://</a:t>
            </a:r>
            <a:r>
              <a:rPr lang="en-US" dirty="0" err="1"/>
              <a:t>xkcd.com</a:t>
            </a:r>
            <a:r>
              <a:rPr lang="en-US" dirty="0"/>
              <a:t>/1282/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21 movie:</a:t>
            </a:r>
            <a:r>
              <a:rPr lang="en-US" baseline="0" dirty="0"/>
              <a:t> </a:t>
            </a:r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=cXqDIFUB7YU&amp;feature=</a:t>
            </a:r>
            <a:r>
              <a:rPr lang="en-US" dirty="0" err="1"/>
              <a:t>kp</a:t>
            </a:r>
            <a:endParaRPr lang="en-US" dirty="0"/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/>
              <a:t>and various solutions</a:t>
            </a:r>
          </a:p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r>
              <a:rPr lang="en-US" dirty="0" err="1"/>
              <a:t>mythbusters</a:t>
            </a:r>
            <a:r>
              <a:rPr lang="en-US" dirty="0"/>
              <a:t>: 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=-</a:t>
            </a:r>
            <a:r>
              <a:rPr lang="en-US" dirty="0" err="1"/>
              <a:t>XWLynrvTzE#t</a:t>
            </a:r>
            <a:r>
              <a:rPr lang="en-US" dirty="0"/>
              <a:t>=772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73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15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41CB240-5690-45FF-A25B-ACFCCDAA33E3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3378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264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15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9250" marR="0" indent="-34925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842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81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681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1CB240-5690-45FF-A25B-ACFCCDAA33E3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104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41CB240-5690-45FF-A25B-ACFCCDAA33E3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0439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anose="05020102010507070707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anose="05020102010507070707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anose="05020102010507070707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7C8E-0973-421F-A52D-2892701A0E26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30422-C7BF-495B-B75B-37FC65E4911B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172F-E6BE-43F7-886E-BC7F3EE15ADE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anose="05020102010507070707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41C4-1F82-471B-927C-A35F6B01E12A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418D-2A1A-40B7-A022-3BCAE1A7E628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74C1-D0B2-41C1-A11C-B7A7022BBE53}" type="datetime1">
              <a:rPr lang="en-US" altLang="zh-CN" smtClean="0"/>
              <a:t>3/17/24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91440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0" y="1752600"/>
            <a:ext cx="4495800" cy="4114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752600"/>
            <a:ext cx="44958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4495800" cy="1981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7239000" y="6553200"/>
            <a:ext cx="1905000" cy="284163"/>
          </a:xfrm>
        </p:spPr>
        <p:txBody>
          <a:bodyPr/>
          <a:lstStyle>
            <a:lvl1pPr>
              <a:defRPr/>
            </a:lvl1pPr>
          </a:lstStyle>
          <a:p>
            <a:fld id="{0AAA8833-9858-4213-9F07-DB28E833F924}" type="datetime1">
              <a:rPr lang="en-US" altLang="en-US"/>
              <a:pPr/>
              <a:t>3/17/24</a:t>
            </a:fld>
            <a:endParaRPr lang="en-US" alt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200400" y="6553200"/>
            <a:ext cx="289560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en-US"/>
              <a:t>Steven Rudich: www.cs.cmu.edu/~rudich</a:t>
            </a:r>
          </a:p>
        </p:txBody>
      </p:sp>
    </p:spTree>
    <p:extLst>
      <p:ext uri="{BB962C8B-B14F-4D97-AF65-F5344CB8AC3E}">
        <p14:creationId xmlns:p14="http://schemas.microsoft.com/office/powerpoint/2010/main" val="528680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EB521-5BF1-4389-BE14-66D95880ED75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6492-1C57-487C-84FB-32544BF32DDC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BA5-49B8-41E3-B228-D8C389829DDF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2099189"/>
            <a:ext cx="3840480" cy="3844412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2099189"/>
            <a:ext cx="3840480" cy="3844412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EF0F0-1DA1-4983-9BAD-5D8275F2F428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549275" y="1590734"/>
            <a:ext cx="8042276" cy="50845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D5E-1C1F-492B-A720-EBE0D6ED495E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76D9-E3CE-4B60-9B56-EB8A25BF4BE7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0226-E8A2-44C6-A979-AE962DC969BC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C2CD12-3224-459C-9042-3984EA284778}" type="datetime1">
              <a:rPr lang="en-US" altLang="zh-CN" smtClean="0"/>
              <a:t>3/17/24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52879864-58F7-E440-BAEE-A5FD1DF8B44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anose="05020102010507070707" pitchFamily="18" charset="2"/>
        <a:buChar char="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anose="05020102010507070707" pitchFamily="18" charset="2"/>
        <a:buChar char="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anose="05020102010507070707" pitchFamily="18" charset="2"/>
        <a:buChar char="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anose="05020102010507070707" pitchFamily="18" charset="2"/>
        <a:buChar char="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anose="05020102010507070707" pitchFamily="18" charset="2"/>
        <a:buChar char="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anose="05020102010507070707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anose="05020102010507070707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903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anose="05020102010507070707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anose="05020102010507070707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oleObject" Target="../embeddings/oleObject6.bin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5.bin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8.bin"/><Relationship Id="rId15" Type="http://schemas.openxmlformats.org/officeDocument/2006/relationships/image" Target="../media/image18.png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17.png"/><Relationship Id="rId9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oleObject" Target="../embeddings/oleObject6.bin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10.bin"/><Relationship Id="rId12" Type="http://schemas.openxmlformats.org/officeDocument/2006/relationships/oleObject" Target="../embeddings/oleObject15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8.bin"/><Relationship Id="rId15" Type="http://schemas.openxmlformats.org/officeDocument/2006/relationships/image" Target="../media/image19.png"/><Relationship Id="rId10" Type="http://schemas.openxmlformats.org/officeDocument/2006/relationships/oleObject" Target="../embeddings/oleObject13.bin"/><Relationship Id="rId4" Type="http://schemas.openxmlformats.org/officeDocument/2006/relationships/image" Target="../media/image17.png"/><Relationship Id="rId9" Type="http://schemas.openxmlformats.org/officeDocument/2006/relationships/oleObject" Target="../embeddings/oleObject12.bin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24.png"/><Relationship Id="rId4" Type="http://schemas.microsoft.com/office/2007/relationships/hdphoto" Target="../media/hdphoto8.wdp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microsoft.com/office/2007/relationships/hdphoto" Target="../media/hdphoto10.wdp"/><Relationship Id="rId7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5" Type="http://schemas.microsoft.com/office/2007/relationships/hdphoto" Target="../media/hdphoto11.wdp"/><Relationship Id="rId10" Type="http://schemas.microsoft.com/office/2007/relationships/hdphoto" Target="../media/hdphoto15.wdp"/><Relationship Id="rId4" Type="http://schemas.openxmlformats.org/officeDocument/2006/relationships/image" Target="../media/image23.png"/><Relationship Id="rId9" Type="http://schemas.microsoft.com/office/2007/relationships/hdphoto" Target="../media/hdphoto1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microsoft.com/office/2007/relationships/hdphoto" Target="../media/hdphoto3.wdp"/><Relationship Id="rId7" Type="http://schemas.microsoft.com/office/2007/relationships/hdphoto" Target="../media/hdphoto15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microsoft.com/office/2007/relationships/hdphoto" Target="../media/hdphoto11.wdp"/><Relationship Id="rId10" Type="http://schemas.microsoft.com/office/2007/relationships/hdphoto" Target="../media/hdphoto14.wdp"/><Relationship Id="rId4" Type="http://schemas.openxmlformats.org/officeDocument/2006/relationships/image" Target="../media/image23.png"/><Relationship Id="rId9" Type="http://schemas.microsoft.com/office/2007/relationships/hdphoto" Target="../media/hdphoto18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2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0.wdp"/><Relationship Id="rId5" Type="http://schemas.openxmlformats.org/officeDocument/2006/relationships/image" Target="../media/image24.png"/><Relationship Id="rId4" Type="http://schemas.microsoft.com/office/2007/relationships/hdphoto" Target="../media/hdphoto19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4" Type="http://schemas.microsoft.com/office/2007/relationships/hdphoto" Target="../media/hdphoto22.wdp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24.png"/><Relationship Id="rId7" Type="http://schemas.microsoft.com/office/2007/relationships/hdphoto" Target="../media/hdphoto24.wdp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23.png"/><Relationship Id="rId4" Type="http://schemas.microsoft.com/office/2007/relationships/hdphoto" Target="../media/hdphoto3.wdp"/><Relationship Id="rId9" Type="http://schemas.microsoft.com/office/2007/relationships/hdphoto" Target="../media/hdphoto1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microsoft.com/office/2007/relationships/hdphoto" Target="../media/hdphoto26.wdp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23.png"/><Relationship Id="rId4" Type="http://schemas.microsoft.com/office/2007/relationships/hdphoto" Target="../media/hdphoto25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7.wdp"/><Relationship Id="rId5" Type="http://schemas.openxmlformats.org/officeDocument/2006/relationships/image" Target="../media/image20.pn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9.wdp"/><Relationship Id="rId5" Type="http://schemas.openxmlformats.org/officeDocument/2006/relationships/image" Target="../media/image25.png"/><Relationship Id="rId4" Type="http://schemas.microsoft.com/office/2007/relationships/hdphoto" Target="../media/hdphoto28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35441"/>
            <a:ext cx="6498158" cy="1724867"/>
          </a:xfrm>
        </p:spPr>
        <p:txBody>
          <a:bodyPr/>
          <a:lstStyle/>
          <a:p>
            <a:r>
              <a:rPr lang="en-US" sz="3600" b="1" dirty="0"/>
              <a:t>Conditional Probability – Including Partial Information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91116" y="3605137"/>
            <a:ext cx="6498159" cy="916641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/>
                </a:solidFill>
              </a:rPr>
              <a:t>CS2402 </a:t>
            </a:r>
            <a:r>
              <a:rPr lang="en-US" sz="3000">
                <a:solidFill>
                  <a:schemeClr val="accent1"/>
                </a:solidFill>
              </a:rPr>
              <a:t>Lecture 9</a:t>
            </a:r>
            <a:endParaRPr lang="en-US" sz="3000" dirty="0">
              <a:solidFill>
                <a:schemeClr val="accent1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067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0930" y="1467055"/>
            <a:ext cx="8042276" cy="4790439"/>
          </a:xfrm>
        </p:spPr>
        <p:txBody>
          <a:bodyPr/>
          <a:lstStyle/>
          <a:p>
            <a:r>
              <a:rPr lang="en-US" u="sng" dirty="0"/>
              <a:t>Rolling a dice</a:t>
            </a:r>
            <a:r>
              <a:rPr lang="en-US" dirty="0"/>
              <a:t> – “given that the roll was even, what is the probability that the roll was a 6?”</a:t>
            </a:r>
          </a:p>
          <a:p>
            <a:pPr lvl="1"/>
            <a:r>
              <a:rPr lang="en-US" dirty="0"/>
              <a:t>A: the roll was 6, A</a:t>
            </a:r>
            <a:r>
              <a:rPr lang="zh-CN" altLang="en-US" dirty="0"/>
              <a:t> </a:t>
            </a:r>
            <a:r>
              <a:rPr lang="en-US" dirty="0"/>
              <a:t>=</a:t>
            </a:r>
            <a:r>
              <a:rPr lang="zh-CN" altLang="en-US" dirty="0"/>
              <a:t> </a:t>
            </a:r>
            <a:r>
              <a:rPr lang="en-US" dirty="0"/>
              <a:t>{6}</a:t>
            </a:r>
          </a:p>
          <a:p>
            <a:pPr lvl="1"/>
            <a:r>
              <a:rPr lang="en-US" dirty="0"/>
              <a:t>B: the roll was even, B={2,4,6}</a:t>
            </a:r>
          </a:p>
          <a:p>
            <a:pPr marL="349250" lvl="1" indent="0">
              <a:buNone/>
            </a:pPr>
            <a:r>
              <a:rPr lang="en-US" dirty="0"/>
              <a:t>     AB: {6}</a:t>
            </a:r>
          </a:p>
          <a:p>
            <a:pPr lvl="1"/>
            <a:r>
              <a:rPr lang="en-US" dirty="0"/>
              <a:t>P(roll was 6 | roll was even) = P(A|B) =</a:t>
            </a:r>
          </a:p>
          <a:p>
            <a:pPr marL="349250" lvl="1" indent="0">
              <a:buNone/>
            </a:pPr>
            <a:r>
              <a:rPr lang="en-US" dirty="0"/>
              <a:t>      # of outcomes in AB / # of outcomes in B = 1/3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997578" y="4301572"/>
            <a:ext cx="4887104" cy="1914772"/>
            <a:chOff x="2449808" y="3838397"/>
            <a:chExt cx="4887104" cy="1914772"/>
          </a:xfrm>
        </p:grpSpPr>
        <p:grpSp>
          <p:nvGrpSpPr>
            <p:cNvPr id="30" name="Group 29"/>
            <p:cNvGrpSpPr/>
            <p:nvPr/>
          </p:nvGrpSpPr>
          <p:grpSpPr>
            <a:xfrm rot="16200000" flipH="1">
              <a:off x="3071134" y="3403192"/>
              <a:ext cx="1599062" cy="2469472"/>
              <a:chOff x="763735" y="4082435"/>
              <a:chExt cx="1310541" cy="2023902"/>
            </a:xfrm>
          </p:grpSpPr>
          <p:pic>
            <p:nvPicPr>
              <p:cNvPr id="13" name="Picture 12"/>
              <p:cNvPicPr>
                <a:picLocks noChangeAspect="1"/>
              </p:cNvPicPr>
              <p:nvPr/>
            </p:nvPicPr>
            <p:blipFill rotWithShape="1">
              <a:blip r:embed="rId3"/>
              <a:srcRect t="80442" r="67196"/>
              <a:stretch/>
            </p:blipFill>
            <p:spPr>
              <a:xfrm>
                <a:off x="793617" y="4082435"/>
                <a:ext cx="1268266" cy="625020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 rotWithShape="1">
              <a:blip r:embed="rId3"/>
              <a:srcRect l="66103" t="80442"/>
              <a:stretch/>
            </p:blipFill>
            <p:spPr>
              <a:xfrm>
                <a:off x="763735" y="5481317"/>
                <a:ext cx="1310541" cy="625020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 rotWithShape="1">
              <a:blip r:embed="rId3"/>
              <a:srcRect l="32804" t="80442" r="33897"/>
              <a:stretch/>
            </p:blipFill>
            <p:spPr>
              <a:xfrm>
                <a:off x="774476" y="4787455"/>
                <a:ext cx="1287407" cy="625020"/>
              </a:xfrm>
              <a:prstGeom prst="rect">
                <a:avLst/>
              </a:prstGeom>
            </p:spPr>
          </p:pic>
        </p:grpSp>
        <p:grpSp>
          <p:nvGrpSpPr>
            <p:cNvPr id="37" name="Group 36"/>
            <p:cNvGrpSpPr/>
            <p:nvPr/>
          </p:nvGrpSpPr>
          <p:grpSpPr>
            <a:xfrm>
              <a:off x="2449808" y="4637908"/>
              <a:ext cx="2929015" cy="1115261"/>
              <a:chOff x="2449808" y="4637908"/>
              <a:chExt cx="2929015" cy="1115261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449809" y="5383837"/>
                <a:ext cx="89113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“even”</a:t>
                </a:r>
              </a:p>
            </p:txBody>
          </p:sp>
          <p:sp>
            <p:nvSpPr>
              <p:cNvPr id="31" name="Rounded Rectangle 30"/>
              <p:cNvSpPr/>
              <p:nvPr/>
            </p:nvSpPr>
            <p:spPr>
              <a:xfrm>
                <a:off x="2449808" y="4637908"/>
                <a:ext cx="2929015" cy="1114444"/>
              </a:xfrm>
              <a:prstGeom prst="roundRect">
                <a:avLst>
                  <a:gd name="adj" fmla="val 30546"/>
                </a:avLst>
              </a:prstGeom>
              <a:noFill/>
              <a:ln w="28575" cmpd="sng">
                <a:solidFill>
                  <a:srgbClr val="FF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4312023" y="4664352"/>
              <a:ext cx="3024889" cy="835493"/>
              <a:chOff x="4312023" y="4664352"/>
              <a:chExt cx="3024889" cy="835493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5748091" y="5068126"/>
                <a:ext cx="15888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“6 and even”</a:t>
                </a:r>
              </a:p>
            </p:txBody>
          </p:sp>
          <p:sp>
            <p:nvSpPr>
              <p:cNvPr id="32" name="Rounded Rectangle 31"/>
              <p:cNvSpPr/>
              <p:nvPr/>
            </p:nvSpPr>
            <p:spPr>
              <a:xfrm>
                <a:off x="4312023" y="4664352"/>
                <a:ext cx="838202" cy="835493"/>
              </a:xfrm>
              <a:prstGeom prst="roundRect">
                <a:avLst>
                  <a:gd name="adj" fmla="val 15155"/>
                </a:avLst>
              </a:prstGeom>
              <a:noFill/>
              <a:ln w="28575" cmpd="sng"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H="1">
                <a:off x="5097927" y="5275049"/>
                <a:ext cx="650164" cy="0"/>
              </a:xfrm>
              <a:prstGeom prst="straightConnector1">
                <a:avLst/>
              </a:prstGeom>
              <a:ln w="28575" cmpd="sng"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11275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Suppose A: the roll = even, B: the roll &gt; 2 </a:t>
            </a:r>
          </a:p>
          <a:p>
            <a:r>
              <a:rPr lang="en-US" dirty="0"/>
              <a:t>What is P(A|B)? </a:t>
            </a:r>
          </a:p>
          <a:p>
            <a:pPr marL="0" indent="0">
              <a:buNone/>
            </a:pPr>
            <a:r>
              <a:rPr lang="en-US" dirty="0"/>
              <a:t>    A = {2,4,6}, B = {3,4,5,6}, AB = {4,6}</a:t>
            </a:r>
          </a:p>
          <a:p>
            <a:pPr marL="0" indent="0">
              <a:buNone/>
            </a:pPr>
            <a:r>
              <a:rPr lang="en-US" dirty="0"/>
              <a:t>    P(A|B) = 2/4 = 1/2</a:t>
            </a:r>
          </a:p>
          <a:p>
            <a:pPr marL="0" indent="0">
              <a:buNone/>
            </a:pPr>
            <a:r>
              <a:rPr lang="en-US" dirty="0"/>
              <a:t>    P(B|A) = 2/3 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58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12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9275" y="1667791"/>
            <a:ext cx="8042276" cy="4790439"/>
          </a:xfrm>
        </p:spPr>
        <p:txBody>
          <a:bodyPr/>
          <a:lstStyle/>
          <a:p>
            <a:r>
              <a:rPr lang="en-US" u="sng" dirty="0"/>
              <a:t>Word Guessing</a:t>
            </a:r>
            <a:r>
              <a:rPr lang="en-US" dirty="0"/>
              <a:t> – “given that the first letter is ‘t’, what is the probability that the second letter is ‘h’?”</a:t>
            </a:r>
          </a:p>
          <a:p>
            <a:pPr lvl="1"/>
            <a:r>
              <a:rPr lang="en-US" dirty="0"/>
              <a:t># words that start with “</a:t>
            </a:r>
            <a:r>
              <a:rPr lang="en-US" dirty="0" err="1"/>
              <a:t>th</a:t>
            </a:r>
            <a:r>
              <a:rPr lang="en-US" dirty="0"/>
              <a:t>”: 1175          </a:t>
            </a:r>
          </a:p>
          <a:p>
            <a:pPr lvl="1"/>
            <a:r>
              <a:rPr lang="en-US" dirty="0"/>
              <a:t># words that start with “t”: 8782  </a:t>
            </a:r>
          </a:p>
          <a:p>
            <a:pPr lvl="1"/>
            <a:r>
              <a:rPr lang="en-US" dirty="0"/>
              <a:t>P(2</a:t>
            </a:r>
            <a:r>
              <a:rPr lang="en-US" baseline="30000" dirty="0"/>
              <a:t>nd</a:t>
            </a:r>
            <a:r>
              <a:rPr lang="en-US" dirty="0"/>
              <a:t> letter is “h” | 1</a:t>
            </a:r>
            <a:r>
              <a:rPr lang="en-US" baseline="30000" dirty="0"/>
              <a:t>st</a:t>
            </a:r>
            <a:r>
              <a:rPr lang="en-US" dirty="0"/>
              <a:t> letter is “t”) =</a:t>
            </a:r>
            <a:r>
              <a:rPr lang="zh-CN" altLang="en-US" dirty="0"/>
              <a:t> </a:t>
            </a:r>
            <a:r>
              <a:rPr lang="en-US" dirty="0"/>
              <a:t>1175/8782</a:t>
            </a:r>
            <a:r>
              <a:rPr lang="zh-CN" altLang="en-US" dirty="0"/>
              <a:t> </a:t>
            </a:r>
            <a:r>
              <a:rPr lang="en-US" dirty="0"/>
              <a:t>= 13.4%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363679" y="5896006"/>
            <a:ext cx="28330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Source: http://</a:t>
            </a:r>
            <a:r>
              <a:rPr lang="en-US" sz="1200" dirty="0" err="1"/>
              <a:t>www.morewords.com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7739" y="3775473"/>
            <a:ext cx="4168745" cy="268275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CD1AB58-8815-9F40-A122-29A63601E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dirty="0"/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921057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 in General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Let A and B are two events, P(B)</a:t>
                </a:r>
                <a:r>
                  <a:rPr lang="zh-CN" altLang="en-US" dirty="0"/>
                  <a:t> </a:t>
                </a:r>
                <a:r>
                  <a:rPr lang="en-US" dirty="0"/>
                  <a:t>&gt;</a:t>
                </a:r>
                <a:r>
                  <a:rPr lang="zh-CN" altLang="en-US" dirty="0"/>
                  <a:t> </a:t>
                </a:r>
                <a:r>
                  <a:rPr lang="en-US" dirty="0"/>
                  <a:t>0.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</a:t>
                </a:r>
                <a:r>
                  <a:rPr lang="en-US" dirty="0"/>
                  <a:t>he conditional probability of A given B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2" r="-18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3749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076CDB-6D8A-4BE9-A9E9-75C38EDB9FCB}" type="datetime1">
              <a:rPr lang="en-US" altLang="en-US"/>
              <a:pPr/>
              <a:t>3/17/24</a:t>
            </a:fld>
            <a:endParaRPr lang="en-US" altLang="en-US"/>
          </a:p>
        </p:txBody>
      </p:sp>
      <p:sp>
        <p:nvSpPr>
          <p:cNvPr id="1090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</a:rPr>
              <a:t>Example: Rich &amp; Famous</a:t>
            </a:r>
          </a:p>
        </p:txBody>
      </p:sp>
      <p:sp>
        <p:nvSpPr>
          <p:cNvPr id="1090563" name="Text Box 3"/>
          <p:cNvSpPr txBox="1">
            <a:spLocks noChangeArrowheads="1"/>
          </p:cNvSpPr>
          <p:nvPr/>
        </p:nvSpPr>
        <p:spPr bwMode="auto">
          <a:xfrm>
            <a:off x="50914" y="1615656"/>
            <a:ext cx="4570413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274320" rIns="274320">
            <a:spAutoFit/>
          </a:bodyPr>
          <a:lstStyle>
            <a:lvl1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In a certain town, 10% of</a:t>
            </a:r>
          </a:p>
          <a:p>
            <a:pPr>
              <a:spcBef>
                <a:spcPct val="200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 inhabitants are rich, </a:t>
            </a:r>
          </a:p>
          <a:p>
            <a:pPr>
              <a:spcBef>
                <a:spcPct val="200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5% are famous, and</a:t>
            </a:r>
          </a:p>
          <a:p>
            <a:pPr>
              <a:spcBef>
                <a:spcPct val="200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3% are rich and famous</a:t>
            </a:r>
            <a:endParaRPr lang="en-US" altLang="en-US" dirty="0">
              <a:latin typeface="Comic Sans MS" panose="030F0702030302020204" pitchFamily="66" charset="0"/>
            </a:endParaRPr>
          </a:p>
        </p:txBody>
      </p:sp>
      <p:pic>
        <p:nvPicPr>
          <p:cNvPr id="1090564" name="Picture 4" descr="Monro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1"/>
          <a:stretch>
            <a:fillRect/>
          </a:stretch>
        </p:blipFill>
        <p:spPr>
          <a:xfrm>
            <a:off x="3675063" y="4329113"/>
            <a:ext cx="895350" cy="1004887"/>
          </a:xfr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0565" name="Line 5"/>
          <p:cNvSpPr>
            <a:spLocks noChangeShapeType="1"/>
          </p:cNvSpPr>
          <p:nvPr/>
        </p:nvSpPr>
        <p:spPr bwMode="auto">
          <a:xfrm>
            <a:off x="7315200" y="1447800"/>
            <a:ext cx="1600200" cy="19812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rIns="274320">
            <a:spAutoFit/>
          </a:bodyPr>
          <a:lstStyle/>
          <a:p>
            <a:endParaRPr lang="en-US"/>
          </a:p>
        </p:txBody>
      </p:sp>
      <p:sp>
        <p:nvSpPr>
          <p:cNvPr id="1090566" name="Line 6"/>
          <p:cNvSpPr>
            <a:spLocks noChangeShapeType="1"/>
          </p:cNvSpPr>
          <p:nvPr/>
        </p:nvSpPr>
        <p:spPr bwMode="auto">
          <a:xfrm>
            <a:off x="5105400" y="5410200"/>
            <a:ext cx="1066800" cy="1447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rIns="274320">
            <a:spAutoFit/>
          </a:bodyPr>
          <a:lstStyle/>
          <a:p>
            <a:endParaRPr lang="en-US"/>
          </a:p>
        </p:txBody>
      </p:sp>
      <p:pic>
        <p:nvPicPr>
          <p:cNvPr id="1090567" name="Picture 7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76800"/>
            <a:ext cx="760413" cy="1004888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0568" name="Picture 8"/>
          <p:cNvPicPr>
            <a:picLocks noChangeAspect="1" noChangeArrowheads="1"/>
          </p:cNvPicPr>
          <p:nvPr/>
        </p:nvPicPr>
        <p:blipFill>
          <a:blip r:embed="rId4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14800"/>
            <a:ext cx="760413" cy="1004888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0569" name="Oval 9"/>
          <p:cNvSpPr>
            <a:spLocks noChangeArrowheads="1"/>
          </p:cNvSpPr>
          <p:nvPr/>
        </p:nvSpPr>
        <p:spPr bwMode="auto">
          <a:xfrm>
            <a:off x="3276600" y="3429000"/>
            <a:ext cx="3429000" cy="2667000"/>
          </a:xfrm>
          <a:prstGeom prst="ellipse">
            <a:avLst/>
          </a:prstGeom>
          <a:noFill/>
          <a:ln w="12700" cap="sq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rIns="274320" anchor="ctr">
            <a:spAutoFit/>
          </a:bodyPr>
          <a:lstStyle/>
          <a:p>
            <a:endParaRPr lang="en-US"/>
          </a:p>
        </p:txBody>
      </p:sp>
      <p:sp>
        <p:nvSpPr>
          <p:cNvPr id="1090570" name="Text Box 10"/>
          <p:cNvSpPr txBox="1">
            <a:spLocks noChangeArrowheads="1"/>
          </p:cNvSpPr>
          <p:nvPr/>
        </p:nvSpPr>
        <p:spPr bwMode="auto">
          <a:xfrm>
            <a:off x="7315200" y="3833813"/>
            <a:ext cx="1463675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rIns="274320">
            <a:spAutoFit/>
          </a:bodyPr>
          <a:lstStyle/>
          <a:p>
            <a:r>
              <a:rPr lang="en-US" altLang="en-US" sz="3600">
                <a:solidFill>
                  <a:srgbClr val="FFFF2B"/>
                </a:solidFill>
              </a:rPr>
              <a:t>Rich</a:t>
            </a:r>
          </a:p>
        </p:txBody>
      </p:sp>
      <p:sp>
        <p:nvSpPr>
          <p:cNvPr id="1090571" name="Text Box 11"/>
          <p:cNvSpPr txBox="1">
            <a:spLocks noChangeArrowheads="1"/>
          </p:cNvSpPr>
          <p:nvPr/>
        </p:nvSpPr>
        <p:spPr bwMode="auto">
          <a:xfrm>
            <a:off x="3581400" y="3657600"/>
            <a:ext cx="24384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rIns="274320">
            <a:spAutoFit/>
          </a:bodyPr>
          <a:lstStyle/>
          <a:p>
            <a:r>
              <a:rPr lang="en-US" altLang="en-US" sz="3600">
                <a:solidFill>
                  <a:srgbClr val="FF0000"/>
                </a:solidFill>
              </a:rPr>
              <a:t>Famous</a:t>
            </a:r>
          </a:p>
        </p:txBody>
      </p:sp>
      <p:sp>
        <p:nvSpPr>
          <p:cNvPr id="1090572" name="Text Box 12"/>
          <p:cNvSpPr txBox="1">
            <a:spLocks noChangeArrowheads="1"/>
          </p:cNvSpPr>
          <p:nvPr/>
        </p:nvSpPr>
        <p:spPr bwMode="auto">
          <a:xfrm>
            <a:off x="5224463" y="2386013"/>
            <a:ext cx="224313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rIns="274320">
            <a:spAutoFit/>
          </a:bodyPr>
          <a:lstStyle/>
          <a:p>
            <a:r>
              <a:rPr lang="en-US" altLang="en-US" sz="3600">
                <a:solidFill>
                  <a:schemeClr val="hlink"/>
                </a:solidFill>
              </a:rPr>
              <a:t>Neither</a:t>
            </a:r>
          </a:p>
        </p:txBody>
      </p:sp>
      <p:sp>
        <p:nvSpPr>
          <p:cNvPr id="1090573" name="Oval 13"/>
          <p:cNvSpPr>
            <a:spLocks noChangeArrowheads="1"/>
          </p:cNvSpPr>
          <p:nvPr/>
        </p:nvSpPr>
        <p:spPr bwMode="auto">
          <a:xfrm>
            <a:off x="4876800" y="3505200"/>
            <a:ext cx="4114800" cy="3124200"/>
          </a:xfrm>
          <a:prstGeom prst="ellipse">
            <a:avLst/>
          </a:prstGeom>
          <a:noFill/>
          <a:ln w="12700" cap="sq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rIns="274320" anchor="ctr">
            <a:spAutoFit/>
          </a:bodyPr>
          <a:lstStyle/>
          <a:p>
            <a:endParaRPr lang="en-US"/>
          </a:p>
        </p:txBody>
      </p:sp>
      <p:sp>
        <p:nvSpPr>
          <p:cNvPr id="1090574" name="Freeform 14"/>
          <p:cNvSpPr>
            <a:spLocks/>
          </p:cNvSpPr>
          <p:nvPr/>
        </p:nvSpPr>
        <p:spPr bwMode="auto">
          <a:xfrm>
            <a:off x="2431143" y="1264024"/>
            <a:ext cx="6712857" cy="5475661"/>
          </a:xfrm>
          <a:custGeom>
            <a:avLst/>
            <a:gdLst>
              <a:gd name="T0" fmla="*/ 24 w 4680"/>
              <a:gd name="T1" fmla="*/ 2928 h 3960"/>
              <a:gd name="T2" fmla="*/ 360 w 4680"/>
              <a:gd name="T3" fmla="*/ 1920 h 3960"/>
              <a:gd name="T4" fmla="*/ 1368 w 4680"/>
              <a:gd name="T5" fmla="*/ 1344 h 3960"/>
              <a:gd name="T6" fmla="*/ 2184 w 4680"/>
              <a:gd name="T7" fmla="*/ 240 h 3960"/>
              <a:gd name="T8" fmla="*/ 4152 w 4680"/>
              <a:gd name="T9" fmla="*/ 240 h 3960"/>
              <a:gd name="T10" fmla="*/ 4296 w 4680"/>
              <a:gd name="T11" fmla="*/ 1680 h 3960"/>
              <a:gd name="T12" fmla="*/ 4632 w 4680"/>
              <a:gd name="T13" fmla="*/ 2592 h 3960"/>
              <a:gd name="T14" fmla="*/ 4584 w 4680"/>
              <a:gd name="T15" fmla="*/ 3504 h 3960"/>
              <a:gd name="T16" fmla="*/ 4152 w 4680"/>
              <a:gd name="T17" fmla="*/ 3840 h 3960"/>
              <a:gd name="T18" fmla="*/ 3048 w 4680"/>
              <a:gd name="T19" fmla="*/ 3936 h 3960"/>
              <a:gd name="T20" fmla="*/ 1896 w 4680"/>
              <a:gd name="T21" fmla="*/ 3696 h 3960"/>
              <a:gd name="T22" fmla="*/ 312 w 4680"/>
              <a:gd name="T23" fmla="*/ 3696 h 3960"/>
              <a:gd name="T24" fmla="*/ 24 w 4680"/>
              <a:gd name="T25" fmla="*/ 2928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80" h="3960">
                <a:moveTo>
                  <a:pt x="24" y="2928"/>
                </a:moveTo>
                <a:cubicBezTo>
                  <a:pt x="32" y="2632"/>
                  <a:pt x="136" y="2184"/>
                  <a:pt x="360" y="1920"/>
                </a:cubicBezTo>
                <a:cubicBezTo>
                  <a:pt x="584" y="1656"/>
                  <a:pt x="1064" y="1624"/>
                  <a:pt x="1368" y="1344"/>
                </a:cubicBezTo>
                <a:cubicBezTo>
                  <a:pt x="1672" y="1064"/>
                  <a:pt x="1720" y="424"/>
                  <a:pt x="2184" y="240"/>
                </a:cubicBezTo>
                <a:cubicBezTo>
                  <a:pt x="2648" y="56"/>
                  <a:pt x="3800" y="0"/>
                  <a:pt x="4152" y="240"/>
                </a:cubicBezTo>
                <a:cubicBezTo>
                  <a:pt x="4504" y="480"/>
                  <a:pt x="4216" y="1288"/>
                  <a:pt x="4296" y="1680"/>
                </a:cubicBezTo>
                <a:cubicBezTo>
                  <a:pt x="4376" y="2072"/>
                  <a:pt x="4584" y="2288"/>
                  <a:pt x="4632" y="2592"/>
                </a:cubicBezTo>
                <a:cubicBezTo>
                  <a:pt x="4680" y="2896"/>
                  <a:pt x="4664" y="3296"/>
                  <a:pt x="4584" y="3504"/>
                </a:cubicBezTo>
                <a:cubicBezTo>
                  <a:pt x="4504" y="3712"/>
                  <a:pt x="4408" y="3768"/>
                  <a:pt x="4152" y="3840"/>
                </a:cubicBezTo>
                <a:cubicBezTo>
                  <a:pt x="3896" y="3912"/>
                  <a:pt x="3424" y="3960"/>
                  <a:pt x="3048" y="3936"/>
                </a:cubicBezTo>
                <a:cubicBezTo>
                  <a:pt x="2672" y="3912"/>
                  <a:pt x="2352" y="3736"/>
                  <a:pt x="1896" y="3696"/>
                </a:cubicBezTo>
                <a:cubicBezTo>
                  <a:pt x="1440" y="3656"/>
                  <a:pt x="624" y="3816"/>
                  <a:pt x="312" y="3696"/>
                </a:cubicBezTo>
                <a:cubicBezTo>
                  <a:pt x="0" y="3576"/>
                  <a:pt x="16" y="3224"/>
                  <a:pt x="24" y="2928"/>
                </a:cubicBezTo>
                <a:close/>
              </a:path>
            </a:pathLst>
          </a:custGeom>
          <a:noFill/>
          <a:ln w="12700" cap="flat" cmpd="sng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274320" rIns="274320">
            <a:spAutoFit/>
          </a:bodyPr>
          <a:lstStyle/>
          <a:p>
            <a:endParaRPr lang="en-US" dirty="0"/>
          </a:p>
        </p:txBody>
      </p:sp>
      <p:sp>
        <p:nvSpPr>
          <p:cNvPr id="1090575" name="Rectangle 15"/>
          <p:cNvSpPr>
            <a:spLocks noChangeArrowheads="1"/>
          </p:cNvSpPr>
          <p:nvPr/>
        </p:nvSpPr>
        <p:spPr bwMode="auto">
          <a:xfrm>
            <a:off x="228600" y="304800"/>
            <a:ext cx="8153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en-US" sz="4000">
              <a:solidFill>
                <a:srgbClr val="FFFF66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90577" name="Picture 17" descr="notrichnotfamo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828800"/>
            <a:ext cx="11334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0578" name="Text Box 18"/>
          <p:cNvSpPr txBox="1">
            <a:spLocks noChangeArrowheads="1"/>
          </p:cNvSpPr>
          <p:nvPr/>
        </p:nvSpPr>
        <p:spPr bwMode="auto">
          <a:xfrm>
            <a:off x="50914" y="4157689"/>
            <a:ext cx="3275013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274320" rIns="274320">
            <a:spAutoFit/>
          </a:bodyPr>
          <a:lstStyle>
            <a:lvl1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If a town’s person is chosen at random and she is rich what is the probability she is famous?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84AB3B7-1295-1A47-A6E7-5FFDB5578BD8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800" dirty="0"/>
              <a:t>Example: Rich &amp; Famous</a:t>
            </a:r>
          </a:p>
        </p:txBody>
      </p:sp>
    </p:spTree>
    <p:extLst>
      <p:ext uri="{BB962C8B-B14F-4D97-AF65-F5344CB8AC3E}">
        <p14:creationId xmlns:p14="http://schemas.microsoft.com/office/powerpoint/2010/main" val="825983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68BF1-1E40-43B4-88E2-C6B3B6F0A8E7}" type="datetime1">
              <a:rPr lang="en-US" altLang="en-US"/>
              <a:pPr/>
              <a:t>3/17/24</a:t>
            </a:fld>
            <a:endParaRPr lang="en-US" altLang="en-US"/>
          </a:p>
        </p:txBody>
      </p:sp>
      <p:sp>
        <p:nvSpPr>
          <p:cNvPr id="1092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Example: Rich &amp; Famous</a:t>
            </a:r>
          </a:p>
        </p:txBody>
      </p:sp>
      <p:sp>
        <p:nvSpPr>
          <p:cNvPr id="1092611" name="Text Box 3"/>
          <p:cNvSpPr txBox="1">
            <a:spLocks noChangeArrowheads="1"/>
          </p:cNvSpPr>
          <p:nvPr/>
        </p:nvSpPr>
        <p:spPr bwMode="auto">
          <a:xfrm>
            <a:off x="150744" y="1710032"/>
            <a:ext cx="4750904" cy="17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274320" rIns="274320">
            <a:spAutoFit/>
          </a:bodyPr>
          <a:lstStyle>
            <a:lvl1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In a certain town, 10% of</a:t>
            </a:r>
          </a:p>
          <a:p>
            <a:pPr>
              <a:spcBef>
                <a:spcPct val="200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the inhabitants are rich, </a:t>
            </a:r>
          </a:p>
          <a:p>
            <a:pPr>
              <a:spcBef>
                <a:spcPct val="200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5% are famous, and</a:t>
            </a:r>
          </a:p>
          <a:p>
            <a:pPr>
              <a:spcBef>
                <a:spcPct val="20000"/>
              </a:spcBef>
            </a:pPr>
            <a:r>
              <a:rPr lang="en-US" altLang="en-US" dirty="0">
                <a:latin typeface="Arial" panose="020B0604020202020204" pitchFamily="34" charset="0"/>
                <a:cs typeface="Arial" panose="020B0604020202020204" pitchFamily="34" charset="0"/>
              </a:rPr>
              <a:t>3% are rich and famous</a:t>
            </a:r>
          </a:p>
        </p:txBody>
      </p:sp>
      <p:pic>
        <p:nvPicPr>
          <p:cNvPr id="1092612" name="Picture 4" descr="Monroe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lum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1"/>
          <a:stretch>
            <a:fillRect/>
          </a:stretch>
        </p:blipFill>
        <p:spPr>
          <a:xfrm>
            <a:off x="3675063" y="4329113"/>
            <a:ext cx="895350" cy="1004887"/>
          </a:xfrm>
          <a:solidFill>
            <a:schemeClr val="bg1"/>
          </a:solidFill>
          <a:ln w="6350">
            <a:solidFill>
              <a:schemeClr val="tx1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92613" name="Line 5"/>
          <p:cNvSpPr>
            <a:spLocks noChangeShapeType="1"/>
          </p:cNvSpPr>
          <p:nvPr/>
        </p:nvSpPr>
        <p:spPr bwMode="auto">
          <a:xfrm>
            <a:off x="7315200" y="1447800"/>
            <a:ext cx="1600200" cy="19812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rIns="274320">
            <a:spAutoFit/>
          </a:bodyPr>
          <a:lstStyle/>
          <a:p>
            <a:endParaRPr lang="en-US"/>
          </a:p>
        </p:txBody>
      </p:sp>
      <p:sp>
        <p:nvSpPr>
          <p:cNvPr id="1092614" name="Line 6"/>
          <p:cNvSpPr>
            <a:spLocks noChangeShapeType="1"/>
          </p:cNvSpPr>
          <p:nvPr/>
        </p:nvSpPr>
        <p:spPr bwMode="auto">
          <a:xfrm>
            <a:off x="5105400" y="5410200"/>
            <a:ext cx="1066800" cy="14478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rIns="274320">
            <a:spAutoFit/>
          </a:bodyPr>
          <a:lstStyle/>
          <a:p>
            <a:endParaRPr lang="en-US"/>
          </a:p>
        </p:txBody>
      </p:sp>
      <p:pic>
        <p:nvPicPr>
          <p:cNvPr id="1092615" name="Picture 7"/>
          <p:cNvPicPr>
            <a:picLocks noChangeAspect="1" noChangeArrowheads="1"/>
          </p:cNvPicPr>
          <p:nvPr/>
        </p:nvPicPr>
        <p:blipFill>
          <a:blip r:embed="rId3">
            <a:lum bright="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76800"/>
            <a:ext cx="760413" cy="1004888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92616" name="Picture 8"/>
          <p:cNvPicPr>
            <a:picLocks noChangeAspect="1" noChangeArrowheads="1"/>
          </p:cNvPicPr>
          <p:nvPr/>
        </p:nvPicPr>
        <p:blipFill>
          <a:blip r:embed="rId4"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114800"/>
            <a:ext cx="760413" cy="1004888"/>
          </a:xfrm>
          <a:prstGeom prst="rect">
            <a:avLst/>
          </a:prstGeom>
          <a:noFill/>
          <a:ln w="635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92617" name="Oval 9"/>
          <p:cNvSpPr>
            <a:spLocks noChangeArrowheads="1"/>
          </p:cNvSpPr>
          <p:nvPr/>
        </p:nvSpPr>
        <p:spPr bwMode="auto">
          <a:xfrm>
            <a:off x="3276600" y="3429000"/>
            <a:ext cx="3429000" cy="2667000"/>
          </a:xfrm>
          <a:prstGeom prst="ellipse">
            <a:avLst/>
          </a:prstGeom>
          <a:noFill/>
          <a:ln w="12700" cap="sq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rIns="274320" anchor="ctr">
            <a:spAutoFit/>
          </a:bodyPr>
          <a:lstStyle/>
          <a:p>
            <a:endParaRPr lang="en-US"/>
          </a:p>
        </p:txBody>
      </p:sp>
      <p:sp>
        <p:nvSpPr>
          <p:cNvPr id="1092618" name="Text Box 10"/>
          <p:cNvSpPr txBox="1">
            <a:spLocks noChangeArrowheads="1"/>
          </p:cNvSpPr>
          <p:nvPr/>
        </p:nvSpPr>
        <p:spPr bwMode="auto">
          <a:xfrm>
            <a:off x="7315200" y="3833813"/>
            <a:ext cx="1463675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rIns="274320">
            <a:spAutoFit/>
          </a:bodyPr>
          <a:lstStyle/>
          <a:p>
            <a:r>
              <a:rPr lang="en-US" altLang="en-US" sz="3600">
                <a:solidFill>
                  <a:srgbClr val="FFFF2B"/>
                </a:solidFill>
              </a:rPr>
              <a:t>Rich</a:t>
            </a:r>
          </a:p>
        </p:txBody>
      </p:sp>
      <p:sp>
        <p:nvSpPr>
          <p:cNvPr id="1092619" name="Text Box 11"/>
          <p:cNvSpPr txBox="1">
            <a:spLocks noChangeArrowheads="1"/>
          </p:cNvSpPr>
          <p:nvPr/>
        </p:nvSpPr>
        <p:spPr bwMode="auto">
          <a:xfrm>
            <a:off x="3581400" y="3657600"/>
            <a:ext cx="24384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rIns="274320">
            <a:spAutoFit/>
          </a:bodyPr>
          <a:lstStyle/>
          <a:p>
            <a:r>
              <a:rPr lang="en-US" altLang="en-US" sz="3600">
                <a:solidFill>
                  <a:srgbClr val="FF0000"/>
                </a:solidFill>
              </a:rPr>
              <a:t>Famous</a:t>
            </a:r>
          </a:p>
        </p:txBody>
      </p:sp>
      <p:sp>
        <p:nvSpPr>
          <p:cNvPr id="1092620" name="Text Box 12"/>
          <p:cNvSpPr txBox="1">
            <a:spLocks noChangeArrowheads="1"/>
          </p:cNvSpPr>
          <p:nvPr/>
        </p:nvSpPr>
        <p:spPr bwMode="auto">
          <a:xfrm>
            <a:off x="5224463" y="2386013"/>
            <a:ext cx="2243137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274320" rIns="274320">
            <a:spAutoFit/>
          </a:bodyPr>
          <a:lstStyle/>
          <a:p>
            <a:r>
              <a:rPr lang="en-US" altLang="en-US" sz="3600">
                <a:solidFill>
                  <a:schemeClr val="hlink"/>
                </a:solidFill>
              </a:rPr>
              <a:t>Neither</a:t>
            </a:r>
          </a:p>
        </p:txBody>
      </p:sp>
      <p:sp>
        <p:nvSpPr>
          <p:cNvPr id="1092621" name="Oval 13"/>
          <p:cNvSpPr>
            <a:spLocks noChangeArrowheads="1"/>
          </p:cNvSpPr>
          <p:nvPr/>
        </p:nvSpPr>
        <p:spPr bwMode="auto">
          <a:xfrm>
            <a:off x="4876800" y="3505200"/>
            <a:ext cx="4114800" cy="3124200"/>
          </a:xfrm>
          <a:prstGeom prst="ellipse">
            <a:avLst/>
          </a:prstGeom>
          <a:noFill/>
          <a:ln w="12700" cap="sq">
            <a:solidFill>
              <a:schemeClr val="tx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rIns="274320" anchor="ctr">
            <a:spAutoFit/>
          </a:bodyPr>
          <a:lstStyle/>
          <a:p>
            <a:endParaRPr lang="en-US"/>
          </a:p>
        </p:txBody>
      </p:sp>
      <p:sp>
        <p:nvSpPr>
          <p:cNvPr id="1092622" name="Freeform 14"/>
          <p:cNvSpPr>
            <a:spLocks/>
          </p:cNvSpPr>
          <p:nvPr/>
        </p:nvSpPr>
        <p:spPr bwMode="auto">
          <a:xfrm>
            <a:off x="2590800" y="1274763"/>
            <a:ext cx="6591300" cy="5583237"/>
          </a:xfrm>
          <a:custGeom>
            <a:avLst/>
            <a:gdLst>
              <a:gd name="T0" fmla="*/ 24 w 4680"/>
              <a:gd name="T1" fmla="*/ 2928 h 3960"/>
              <a:gd name="T2" fmla="*/ 360 w 4680"/>
              <a:gd name="T3" fmla="*/ 1920 h 3960"/>
              <a:gd name="T4" fmla="*/ 1368 w 4680"/>
              <a:gd name="T5" fmla="*/ 1344 h 3960"/>
              <a:gd name="T6" fmla="*/ 2184 w 4680"/>
              <a:gd name="T7" fmla="*/ 240 h 3960"/>
              <a:gd name="T8" fmla="*/ 4152 w 4680"/>
              <a:gd name="T9" fmla="*/ 240 h 3960"/>
              <a:gd name="T10" fmla="*/ 4296 w 4680"/>
              <a:gd name="T11" fmla="*/ 1680 h 3960"/>
              <a:gd name="T12" fmla="*/ 4632 w 4680"/>
              <a:gd name="T13" fmla="*/ 2592 h 3960"/>
              <a:gd name="T14" fmla="*/ 4584 w 4680"/>
              <a:gd name="T15" fmla="*/ 3504 h 3960"/>
              <a:gd name="T16" fmla="*/ 4152 w 4680"/>
              <a:gd name="T17" fmla="*/ 3840 h 3960"/>
              <a:gd name="T18" fmla="*/ 3048 w 4680"/>
              <a:gd name="T19" fmla="*/ 3936 h 3960"/>
              <a:gd name="T20" fmla="*/ 1896 w 4680"/>
              <a:gd name="T21" fmla="*/ 3696 h 3960"/>
              <a:gd name="T22" fmla="*/ 312 w 4680"/>
              <a:gd name="T23" fmla="*/ 3696 h 3960"/>
              <a:gd name="T24" fmla="*/ 24 w 4680"/>
              <a:gd name="T25" fmla="*/ 2928 h 39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80" h="3960">
                <a:moveTo>
                  <a:pt x="24" y="2928"/>
                </a:moveTo>
                <a:cubicBezTo>
                  <a:pt x="32" y="2632"/>
                  <a:pt x="136" y="2184"/>
                  <a:pt x="360" y="1920"/>
                </a:cubicBezTo>
                <a:cubicBezTo>
                  <a:pt x="584" y="1656"/>
                  <a:pt x="1064" y="1624"/>
                  <a:pt x="1368" y="1344"/>
                </a:cubicBezTo>
                <a:cubicBezTo>
                  <a:pt x="1672" y="1064"/>
                  <a:pt x="1720" y="424"/>
                  <a:pt x="2184" y="240"/>
                </a:cubicBezTo>
                <a:cubicBezTo>
                  <a:pt x="2648" y="56"/>
                  <a:pt x="3800" y="0"/>
                  <a:pt x="4152" y="240"/>
                </a:cubicBezTo>
                <a:cubicBezTo>
                  <a:pt x="4504" y="480"/>
                  <a:pt x="4216" y="1288"/>
                  <a:pt x="4296" y="1680"/>
                </a:cubicBezTo>
                <a:cubicBezTo>
                  <a:pt x="4376" y="2072"/>
                  <a:pt x="4584" y="2288"/>
                  <a:pt x="4632" y="2592"/>
                </a:cubicBezTo>
                <a:cubicBezTo>
                  <a:pt x="4680" y="2896"/>
                  <a:pt x="4664" y="3296"/>
                  <a:pt x="4584" y="3504"/>
                </a:cubicBezTo>
                <a:cubicBezTo>
                  <a:pt x="4504" y="3712"/>
                  <a:pt x="4408" y="3768"/>
                  <a:pt x="4152" y="3840"/>
                </a:cubicBezTo>
                <a:cubicBezTo>
                  <a:pt x="3896" y="3912"/>
                  <a:pt x="3424" y="3960"/>
                  <a:pt x="3048" y="3936"/>
                </a:cubicBezTo>
                <a:cubicBezTo>
                  <a:pt x="2672" y="3912"/>
                  <a:pt x="2352" y="3736"/>
                  <a:pt x="1896" y="3696"/>
                </a:cubicBezTo>
                <a:cubicBezTo>
                  <a:pt x="1440" y="3656"/>
                  <a:pt x="624" y="3816"/>
                  <a:pt x="312" y="3696"/>
                </a:cubicBezTo>
                <a:cubicBezTo>
                  <a:pt x="0" y="3576"/>
                  <a:pt x="16" y="3224"/>
                  <a:pt x="24" y="2928"/>
                </a:cubicBezTo>
                <a:close/>
              </a:path>
            </a:pathLst>
          </a:custGeom>
          <a:noFill/>
          <a:ln w="12700" cap="flat" cmpd="sng">
            <a:solidFill>
              <a:schemeClr val="tx2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0" rIns="274320">
            <a:spAutoFit/>
          </a:bodyPr>
          <a:lstStyle/>
          <a:p>
            <a:endParaRPr lang="en-US"/>
          </a:p>
        </p:txBody>
      </p:sp>
      <p:sp>
        <p:nvSpPr>
          <p:cNvPr id="1092623" name="Rectangle 15"/>
          <p:cNvSpPr>
            <a:spLocks noChangeArrowheads="1"/>
          </p:cNvSpPr>
          <p:nvPr/>
        </p:nvSpPr>
        <p:spPr bwMode="auto">
          <a:xfrm>
            <a:off x="228600" y="304800"/>
            <a:ext cx="8153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en-US" sz="4000">
              <a:solidFill>
                <a:srgbClr val="FFFF66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92625" name="Picture 17" descr="notrichnotfamou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0" y="1828800"/>
            <a:ext cx="1133475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2626" name="Text Box 18"/>
          <p:cNvSpPr txBox="1">
            <a:spLocks noChangeArrowheads="1"/>
          </p:cNvSpPr>
          <p:nvPr/>
        </p:nvSpPr>
        <p:spPr bwMode="auto">
          <a:xfrm>
            <a:off x="-36443" y="4471988"/>
            <a:ext cx="3846443" cy="11387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274320" rIns="274320">
            <a:spAutoFit/>
          </a:bodyPr>
          <a:lstStyle>
            <a:lvl1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spcBef>
                <a:spcPct val="0"/>
              </a:spcBef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858838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P(R) = 0.1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P(RF) = 0.03</a:t>
            </a:r>
          </a:p>
          <a:p>
            <a:pPr>
              <a:spcBef>
                <a:spcPct val="20000"/>
              </a:spcBef>
              <a:buFontTx/>
              <a:buChar char="•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P(F|R) = 0.03/0.1 = 0.3 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14E3DE4B-F947-8C40-B38B-3D27EBE9F7DA}"/>
              </a:ext>
            </a:extLst>
          </p:cNvPr>
          <p:cNvSpPr txBox="1">
            <a:spLocks/>
          </p:cNvSpPr>
          <p:nvPr/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800" dirty="0"/>
              <a:t>Example: Rich &amp; Famous</a:t>
            </a:r>
          </a:p>
        </p:txBody>
      </p:sp>
    </p:spTree>
    <p:extLst>
      <p:ext uri="{BB962C8B-B14F-4D97-AF65-F5344CB8AC3E}">
        <p14:creationId xmlns:p14="http://schemas.microsoft.com/office/powerpoint/2010/main" val="320339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Disease Example Revisited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positive test result, what is the probability that you have the disease?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r>
              <a:rPr lang="en-US" dirty="0"/>
              <a:t>P(tested positive and have Disease) = 2%  </a:t>
            </a:r>
          </a:p>
          <a:p>
            <a:pPr lvl="1"/>
            <a:r>
              <a:rPr lang="en-US" dirty="0"/>
              <a:t>P(tested positive) = 2% + 3% = 5%</a:t>
            </a:r>
          </a:p>
          <a:p>
            <a:pPr lvl="1"/>
            <a:r>
              <a:rPr lang="en-US" dirty="0"/>
              <a:t>P(have the disease | tested positive) = 2% / 5% = 40% 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16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5082332"/>
              </p:ext>
            </p:extLst>
          </p:nvPr>
        </p:nvGraphicFramePr>
        <p:xfrm>
          <a:off x="3514025" y="2930884"/>
          <a:ext cx="2659632" cy="741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98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98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0.1%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94.9%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1818640" y="2384204"/>
            <a:ext cx="4074829" cy="1238755"/>
            <a:chOff x="1818640" y="2384204"/>
            <a:chExt cx="4074829" cy="1238755"/>
          </a:xfrm>
        </p:grpSpPr>
        <p:sp>
          <p:nvSpPr>
            <p:cNvPr id="7" name="TextBox 6"/>
            <p:cNvSpPr txBox="1"/>
            <p:nvPr/>
          </p:nvSpPr>
          <p:spPr>
            <a:xfrm>
              <a:off x="3771333" y="2620861"/>
              <a:ext cx="7532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Positive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979255" y="2938406"/>
              <a:ext cx="46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Yes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007440" y="3315182"/>
              <a:ext cx="4239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No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064716" y="2620861"/>
              <a:ext cx="8287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Negative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270266" y="2384204"/>
              <a:ext cx="98366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Test Result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818640" y="3020369"/>
              <a:ext cx="12265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/>
                <a:t>Have Disease</a:t>
              </a:r>
            </a:p>
          </p:txBody>
        </p:sp>
      </p:grp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7112239"/>
              </p:ext>
            </p:extLst>
          </p:nvPr>
        </p:nvGraphicFramePr>
        <p:xfrm>
          <a:off x="3514025" y="3926564"/>
          <a:ext cx="1341857" cy="37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41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5%</a:t>
                      </a:r>
                    </a:p>
                  </a:txBody>
                  <a:tcPr>
                    <a:lnL w="28575" cap="flat" cmpd="sng" algn="ctr">
                      <a:solidFill>
                        <a:srgbClr val="C00000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C00000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C00000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C00000">
                          <a:lumMod val="60000"/>
                          <a:lumOff val="4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Down Arrow 16"/>
          <p:cNvSpPr/>
          <p:nvPr/>
        </p:nvSpPr>
        <p:spPr>
          <a:xfrm>
            <a:off x="3921760" y="3713204"/>
            <a:ext cx="467360" cy="170507"/>
          </a:xfrm>
          <a:prstGeom prst="downArrow">
            <a:avLst/>
          </a:prstGeom>
          <a:solidFill>
            <a:schemeClr val="accent6">
              <a:lumMod val="40000"/>
              <a:lumOff val="60000"/>
            </a:schemeClr>
          </a:solidFill>
          <a:ln w="12700" cmpd="sng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258832" y="4297404"/>
            <a:ext cx="16703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P(tested positive)</a:t>
            </a:r>
          </a:p>
        </p:txBody>
      </p:sp>
    </p:spTree>
    <p:extLst>
      <p:ext uri="{BB962C8B-B14F-4D97-AF65-F5344CB8AC3E}">
        <p14:creationId xmlns:p14="http://schemas.microsoft.com/office/powerpoint/2010/main" val="56750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9274" y="1514587"/>
            <a:ext cx="8042277" cy="4343400"/>
          </a:xfrm>
        </p:spPr>
        <p:txBody>
          <a:bodyPr>
            <a:noAutofit/>
          </a:bodyPr>
          <a:lstStyle/>
          <a:p>
            <a:r>
              <a:rPr lang="en-US" dirty="0"/>
              <a:t>Conditional Probability</a:t>
            </a:r>
          </a:p>
          <a:p>
            <a:r>
              <a:rPr lang="en-US" dirty="0"/>
              <a:t>Independence and Multiplication Rule</a:t>
            </a:r>
          </a:p>
          <a:p>
            <a:r>
              <a:rPr lang="en-US" dirty="0">
                <a:solidFill>
                  <a:schemeClr val="bg2"/>
                </a:solidFill>
              </a:rPr>
              <a:t>Monty Hall Problem</a:t>
            </a:r>
          </a:p>
          <a:p>
            <a:r>
              <a:rPr lang="en-US" dirty="0">
                <a:solidFill>
                  <a:schemeClr val="bg2"/>
                </a:solidFill>
              </a:rPr>
              <a:t>Summary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74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Independence Revisited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9275" y="1600200"/>
                <a:ext cx="8042276" cy="4815113"/>
              </a:xfrm>
            </p:spPr>
            <p:txBody>
              <a:bodyPr/>
              <a:lstStyle/>
              <a:p>
                <a:r>
                  <a:rPr lang="en-US" dirty="0"/>
                  <a:t>If  A and B are independent of each other and P(B) &gt; 0, then </a:t>
                </a:r>
              </a:p>
              <a:p>
                <a:pPr marL="0" indent="0">
                  <a:buNone/>
                </a:pPr>
                <a:r>
                  <a:rPr lang="en-US" dirty="0"/>
                  <a:t>          P(A|B) = P(A)</a:t>
                </a:r>
              </a:p>
              <a:p>
                <a:pPr marL="0" indent="0">
                  <a:buNone/>
                </a:pPr>
                <a:r>
                  <a:rPr lang="en-US" dirty="0"/>
                  <a:t>      Proof: P(A|B) = P(AB)/P(B) = P(A)*P(B)/P(B) = P(A) 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b="1" dirty="0"/>
                  <a:t>Information that B happens doesn’t affect probability of A</a:t>
                </a:r>
              </a:p>
              <a:p>
                <a:r>
                  <a:rPr lang="en-US" dirty="0"/>
                  <a:t>Claim:  If A and B are independent of each other, </a:t>
                </a:r>
              </a:p>
              <a:p>
                <a:pPr marL="0" indent="0">
                  <a:buNone/>
                </a:pPr>
                <a:r>
                  <a:rPr lang="en-US" dirty="0"/>
                  <a:t>    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dirty="0"/>
                  <a:t>) = P(A) </a:t>
                </a:r>
              </a:p>
              <a:p>
                <a:pPr marL="0" indent="0">
                  <a:buNone/>
                </a:pPr>
                <a:r>
                  <a:rPr lang="en-US" dirty="0"/>
                  <a:t>Proof: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) = </a:t>
                </a:r>
                <a:r>
                  <a:rPr lang="en-US" i="1" dirty="0"/>
                  <a:t>P(A) - P(AB) = P(A) - P(A)P(B) = P(A)(1-P(B)) =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̅"/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i="1" dirty="0">
                    <a:solidFill>
                      <a:schemeClr val="tx1"/>
                    </a:solidFill>
                  </a:rPr>
                  <a:t>). </a:t>
                </a:r>
                <a:r>
                  <a:rPr lang="en-US" i="1" dirty="0"/>
                  <a:t>So, A and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en-US" i="1" dirty="0"/>
                  <a:t> are independent of each other. 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|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acc>
                  </m:oMath>
                </a14:m>
                <a:r>
                  <a:rPr lang="en-US" i="1" dirty="0"/>
                  <a:t>) = P(A)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275" y="1600200"/>
                <a:ext cx="8042276" cy="4815113"/>
              </a:xfrm>
              <a:blipFill>
                <a:blip r:embed="rId2"/>
                <a:stretch>
                  <a:fillRect l="-1262" t="-1319" r="-315" b="-50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10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1E4ED-D13E-4CAF-A9B2-497D3A406130}" type="datetime1">
              <a:rPr lang="en-US" altLang="en-US"/>
              <a:pPr/>
              <a:t>3/17/24</a:t>
            </a:fld>
            <a:endParaRPr lang="en-US" altLang="en-US"/>
          </a:p>
        </p:txBody>
      </p:sp>
      <p:sp>
        <p:nvSpPr>
          <p:cNvPr id="97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cs typeface="Times New Roman" panose="02020603050405020304" pitchFamily="18" charset="0"/>
              </a:rPr>
              <a:t>Multiplication Rule</a:t>
            </a:r>
          </a:p>
        </p:txBody>
      </p:sp>
      <p:sp>
        <p:nvSpPr>
          <p:cNvPr id="974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" y="1752600"/>
            <a:ext cx="9144000" cy="4114800"/>
          </a:xfrm>
        </p:spPr>
        <p:txBody>
          <a:bodyPr/>
          <a:lstStyle/>
          <a:p>
            <a:pPr marL="0" indent="0"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  </a:t>
            </a:r>
          </a:p>
          <a:p>
            <a:pPr marL="0" indent="0">
              <a:buNone/>
            </a:pPr>
            <a:r>
              <a:rPr lang="en-US" altLang="en-US" dirty="0">
                <a:cs typeface="Times New Roman" panose="02020603050405020304" pitchFamily="18" charset="0"/>
              </a:rPr>
              <a:t>  For all events A and B such that P(B)&gt;0:				</a:t>
            </a:r>
          </a:p>
          <a:p>
            <a:pPr marL="0" indent="0">
              <a:buNone/>
            </a:pPr>
            <a:r>
              <a:rPr lang="en-US" altLang="en-US" sz="3600" dirty="0">
                <a:cs typeface="Times New Roman" panose="02020603050405020304" pitchFamily="18" charset="0"/>
              </a:rPr>
              <a:t> 			</a:t>
            </a:r>
            <a:r>
              <a:rPr lang="en-US" altLang="en-US" dirty="0">
                <a:cs typeface="Times New Roman" panose="02020603050405020304" pitchFamily="18" charset="0"/>
              </a:rPr>
              <a:t>P(AB) = P(B)P(A|B)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55693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5170" y="1402682"/>
                <a:ext cx="8470486" cy="5347742"/>
              </a:xfrm>
            </p:spPr>
            <p:txBody>
              <a:bodyPr/>
              <a:lstStyle/>
              <a:p>
                <a:r>
                  <a:rPr lang="en-US" dirty="0"/>
                  <a:t>Random Experiment: its outcome is random</a:t>
                </a:r>
              </a:p>
              <a:p>
                <a:r>
                  <a:rPr lang="en-US" dirty="0"/>
                  <a:t>Sample Space S: the </a:t>
                </a:r>
                <a:r>
                  <a:rPr lang="en-US" b="1" dirty="0"/>
                  <a:t>set</a:t>
                </a:r>
                <a:r>
                  <a:rPr lang="en-US" dirty="0"/>
                  <a:t> of all possible outcomes</a:t>
                </a:r>
              </a:p>
              <a:p>
                <a:r>
                  <a:rPr lang="en-US" dirty="0"/>
                  <a:t>Event: a </a:t>
                </a:r>
                <a:r>
                  <a:rPr lang="en-US" b="1" dirty="0"/>
                  <a:t>set</a:t>
                </a:r>
                <a:r>
                  <a:rPr lang="en-US" dirty="0"/>
                  <a:t> of outcomes</a:t>
                </a:r>
              </a:p>
              <a:p>
                <a:r>
                  <a:rPr lang="en-US" dirty="0"/>
                  <a:t>Random variable: its values determined by outcomes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 a </a:t>
                </a:r>
                <a:r>
                  <a:rPr lang="en-US" altLang="zh-CN"/>
                  <a:t>random experiment</a:t>
                </a:r>
                <a:endParaRPr lang="en-US" dirty="0"/>
              </a:p>
              <a:p>
                <a:pPr lvl="1"/>
                <a:r>
                  <a:rPr lang="en-US" dirty="0"/>
                  <a:t>Ex: Roll a dice:   </a:t>
                </a:r>
              </a:p>
              <a:p>
                <a:pPr lvl="2"/>
                <a:r>
                  <a:rPr lang="en-US" dirty="0"/>
                  <a:t>Six outcomes:  1, 2, 3, 4, 5, 6</a:t>
                </a:r>
              </a:p>
              <a:p>
                <a:pPr lvl="2"/>
                <a:r>
                  <a:rPr lang="en-US" dirty="0"/>
                  <a:t>Events: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{1}, {2},{3}, {4}, {5}, {6}, {1,2}, {1,3}, …., {1,2,3,4,5,6}; in total:  2^6</a:t>
                </a:r>
              </a:p>
              <a:p>
                <a:pPr lvl="2"/>
                <a:r>
                  <a:rPr lang="en-US" dirty="0"/>
                  <a:t>Random variable X: the obtained dice number - 2 </a:t>
                </a:r>
              </a:p>
              <a:p>
                <a:pPr marL="981075" lvl="3" indent="0">
                  <a:buNone/>
                </a:pPr>
                <a:r>
                  <a:rPr lang="en-US" sz="2000" dirty="0"/>
                  <a:t> X = -1, when the outcome = 1,  X = 0, when the outcome = 2, </a:t>
                </a:r>
              </a:p>
              <a:p>
                <a:pPr marL="631825" lvl="2" indent="0">
                  <a:buNone/>
                </a:pPr>
                <a:r>
                  <a:rPr lang="en-US" dirty="0"/>
                  <a:t>       X = 1, when the outcome = 3, …..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5170" y="1402682"/>
                <a:ext cx="8470486" cy="5347742"/>
              </a:xfrm>
              <a:blipFill>
                <a:blip r:embed="rId2"/>
                <a:stretch>
                  <a:fillRect l="-1048" t="-948" r="-599" b="-1185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10A8A73-C23E-9540-A81C-9C174A9F3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dirty="0"/>
              <a:t>Concepts</a:t>
            </a:r>
          </a:p>
        </p:txBody>
      </p:sp>
    </p:spTree>
    <p:extLst>
      <p:ext uri="{BB962C8B-B14F-4D97-AF65-F5344CB8AC3E}">
        <p14:creationId xmlns:p14="http://schemas.microsoft.com/office/powerpoint/2010/main" val="2870188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B2-922A-47C7-8954-2C538840E6EE}" type="datetime1">
              <a:rPr lang="en-US" altLang="en-US"/>
              <a:pPr/>
              <a:t>3/17/24</a:t>
            </a:fld>
            <a:endParaRPr lang="en-US" altLang="en-US"/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Box then ball</a:t>
            </a:r>
          </a:p>
        </p:txBody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533400"/>
            <a:ext cx="9144000" cy="4198257"/>
          </a:xfrm>
        </p:spPr>
        <p:txBody>
          <a:bodyPr/>
          <a:lstStyle/>
          <a:p>
            <a:r>
              <a:rPr lang="en-US" altLang="en-US" dirty="0"/>
              <a:t>Consider the following experiment:</a:t>
            </a:r>
          </a:p>
          <a:p>
            <a:pPr marL="349250" lvl="1" indent="0">
              <a:buNone/>
            </a:pPr>
            <a:r>
              <a:rPr lang="en-US" altLang="en-US" dirty="0"/>
              <a:t>            We first pick one of the two boxes: </a:t>
            </a:r>
          </a:p>
          <a:p>
            <a:pPr lvl="1"/>
            <a:endParaRPr lang="en-US" altLang="en-US" dirty="0"/>
          </a:p>
          <a:p>
            <a:pPr marL="349250" lvl="1" indent="0">
              <a:buNone/>
            </a:pPr>
            <a:r>
              <a:rPr lang="en-US" altLang="en-US" dirty="0"/>
              <a:t>  </a:t>
            </a:r>
            <a:r>
              <a:rPr lang="en-US" altLang="en-US" b="1" dirty="0">
                <a:solidFill>
                  <a:srgbClr val="FF0000"/>
                </a:solidFill>
              </a:rPr>
              <a:t>A </a:t>
            </a:r>
            <a:r>
              <a:rPr lang="en-US" altLang="en-US" dirty="0"/>
              <a:t>                                                                      </a:t>
            </a:r>
            <a:r>
              <a:rPr lang="en-US" altLang="en-US" b="1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 </a:t>
            </a:r>
          </a:p>
          <a:p>
            <a:pPr marL="0" indent="0" algn="ctr">
              <a:buNone/>
            </a:pPr>
            <a:endParaRPr lang="en-US" altLang="en-US" dirty="0"/>
          </a:p>
          <a:p>
            <a:pPr marL="0" indent="0" algn="ctr">
              <a:buNone/>
            </a:pPr>
            <a:r>
              <a:rPr lang="en-US" altLang="en-US" dirty="0"/>
              <a:t>and next we pick a ball from the box that we picked</a:t>
            </a:r>
          </a:p>
          <a:p>
            <a:pPr marL="0" indent="0" algn="ctr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         Question: What’s the probability of getting a </a:t>
            </a:r>
            <a:r>
              <a:rPr lang="en-US" altLang="en-US" b="1" dirty="0"/>
              <a:t>2</a:t>
            </a:r>
            <a:r>
              <a:rPr lang="en-US" altLang="en-US" dirty="0"/>
              <a:t>?</a:t>
            </a:r>
          </a:p>
        </p:txBody>
      </p:sp>
      <p:grpSp>
        <p:nvGrpSpPr>
          <p:cNvPr id="1058820" name="Group 4"/>
          <p:cNvGrpSpPr>
            <a:grpSpLocks/>
          </p:cNvGrpSpPr>
          <p:nvPr/>
        </p:nvGrpSpPr>
        <p:grpSpPr bwMode="auto">
          <a:xfrm>
            <a:off x="1295400" y="1628357"/>
            <a:ext cx="2743200" cy="1143000"/>
            <a:chOff x="240" y="624"/>
            <a:chExt cx="1728" cy="720"/>
          </a:xfrm>
        </p:grpSpPr>
        <p:graphicFrame>
          <p:nvGraphicFramePr>
            <p:cNvPr id="1058821" name="Object 5"/>
            <p:cNvGraphicFramePr>
              <a:graphicFrameLocks noChangeAspect="1"/>
            </p:cNvGraphicFramePr>
            <p:nvPr/>
          </p:nvGraphicFramePr>
          <p:xfrm>
            <a:off x="288" y="864"/>
            <a:ext cx="38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" imgW="142933" imgH="142933" progId="MS_ClipArt_Gallery.5">
                    <p:embed/>
                  </p:oleObj>
                </mc:Choice>
                <mc:Fallback>
                  <p:oleObj name="Clip" r:id="rId2" imgW="142933" imgH="142933" progId="MS_ClipArt_Gallery.5">
                    <p:embed/>
                    <p:pic>
                      <p:nvPicPr>
                        <p:cNvPr id="105882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864"/>
                          <a:ext cx="38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ap="sq">
                              <a:solidFill>
                                <a:srgbClr val="33CC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8822" name="Object 6"/>
            <p:cNvGraphicFramePr>
              <a:graphicFrameLocks noChangeAspect="1"/>
            </p:cNvGraphicFramePr>
            <p:nvPr/>
          </p:nvGraphicFramePr>
          <p:xfrm>
            <a:off x="816" y="864"/>
            <a:ext cx="38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142933" imgH="142933" progId="MS_ClipArt_Gallery.5">
                    <p:embed/>
                  </p:oleObj>
                </mc:Choice>
                <mc:Fallback>
                  <p:oleObj name="Clip" r:id="rId4" imgW="142933" imgH="142933" progId="MS_ClipArt_Gallery.5">
                    <p:embed/>
                    <p:pic>
                      <p:nvPicPr>
                        <p:cNvPr id="10588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864"/>
                          <a:ext cx="38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ap="sq">
                              <a:solidFill>
                                <a:srgbClr val="33CC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8823" name="Object 7"/>
            <p:cNvGraphicFramePr>
              <a:graphicFrameLocks noChangeAspect="1"/>
            </p:cNvGraphicFramePr>
            <p:nvPr/>
          </p:nvGraphicFramePr>
          <p:xfrm>
            <a:off x="1392" y="864"/>
            <a:ext cx="38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142933" imgH="142933" progId="MS_ClipArt_Gallery.5">
                    <p:embed/>
                  </p:oleObj>
                </mc:Choice>
                <mc:Fallback>
                  <p:oleObj name="Clip" r:id="rId5" imgW="142933" imgH="142933" progId="MS_ClipArt_Gallery.5">
                    <p:embed/>
                    <p:pic>
                      <p:nvPicPr>
                        <p:cNvPr id="105882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864"/>
                          <a:ext cx="38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ap="sq">
                              <a:solidFill>
                                <a:srgbClr val="33CC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8824" name="AutoShape 8"/>
            <p:cNvSpPr>
              <a:spLocks noChangeArrowheads="1"/>
            </p:cNvSpPr>
            <p:nvPr/>
          </p:nvSpPr>
          <p:spPr bwMode="auto">
            <a:xfrm>
              <a:off x="240" y="624"/>
              <a:ext cx="1728" cy="720"/>
            </a:xfrm>
            <a:prstGeom prst="cube">
              <a:avLst>
                <a:gd name="adj" fmla="val 25000"/>
              </a:avLst>
            </a:prstGeom>
            <a:noFill/>
            <a:ln w="38100" cap="sq">
              <a:solidFill>
                <a:srgbClr val="33CC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0" rIns="274320" anchor="ctr">
              <a:spAutoFit/>
            </a:bodyPr>
            <a:lstStyle/>
            <a:p>
              <a:endParaRPr lang="en-US"/>
            </a:p>
          </p:txBody>
        </p:sp>
        <p:sp>
          <p:nvSpPr>
            <p:cNvPr id="1058825" name="Text Box 9"/>
            <p:cNvSpPr txBox="1">
              <a:spLocks noChangeArrowheads="1"/>
            </p:cNvSpPr>
            <p:nvPr/>
          </p:nvSpPr>
          <p:spPr bwMode="auto">
            <a:xfrm>
              <a:off x="288" y="898"/>
              <a:ext cx="38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1058826" name="Text Box 10"/>
            <p:cNvSpPr txBox="1">
              <a:spLocks noChangeArrowheads="1"/>
            </p:cNvSpPr>
            <p:nvPr/>
          </p:nvSpPr>
          <p:spPr bwMode="auto">
            <a:xfrm>
              <a:off x="816" y="900"/>
              <a:ext cx="38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3300"/>
                  </a:solidFill>
                </a:rPr>
                <a:t>3</a:t>
              </a:r>
            </a:p>
          </p:txBody>
        </p:sp>
        <p:sp>
          <p:nvSpPr>
            <p:cNvPr id="1058827" name="Text Box 11"/>
            <p:cNvSpPr txBox="1">
              <a:spLocks noChangeArrowheads="1"/>
            </p:cNvSpPr>
            <p:nvPr/>
          </p:nvSpPr>
          <p:spPr bwMode="auto">
            <a:xfrm>
              <a:off x="1392" y="898"/>
              <a:ext cx="38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3300"/>
                  </a:solidFill>
                </a:rPr>
                <a:t>5</a:t>
              </a:r>
            </a:p>
          </p:txBody>
        </p:sp>
      </p:grpSp>
      <p:grpSp>
        <p:nvGrpSpPr>
          <p:cNvPr id="1058828" name="Group 12"/>
          <p:cNvGrpSpPr>
            <a:grpSpLocks/>
          </p:cNvGrpSpPr>
          <p:nvPr/>
        </p:nvGrpSpPr>
        <p:grpSpPr bwMode="auto">
          <a:xfrm>
            <a:off x="5638800" y="1628357"/>
            <a:ext cx="1981200" cy="1143000"/>
            <a:chOff x="3168" y="624"/>
            <a:chExt cx="1248" cy="720"/>
          </a:xfrm>
        </p:grpSpPr>
        <p:graphicFrame>
          <p:nvGraphicFramePr>
            <p:cNvPr id="1058829" name="Object 13"/>
            <p:cNvGraphicFramePr>
              <a:graphicFrameLocks noChangeAspect="1"/>
            </p:cNvGraphicFramePr>
            <p:nvPr/>
          </p:nvGraphicFramePr>
          <p:xfrm>
            <a:off x="3216" y="864"/>
            <a:ext cx="38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42933" imgH="142933" progId="MS_ClipArt_Gallery.5">
                    <p:embed/>
                  </p:oleObj>
                </mc:Choice>
                <mc:Fallback>
                  <p:oleObj name="Clip" r:id="rId6" imgW="142933" imgH="142933" progId="MS_ClipArt_Gallery.5">
                    <p:embed/>
                    <p:pic>
                      <p:nvPicPr>
                        <p:cNvPr id="105882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864"/>
                          <a:ext cx="38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ap="sq">
                              <a:solidFill>
                                <a:srgbClr val="33CC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8830" name="Object 14"/>
            <p:cNvGraphicFramePr>
              <a:graphicFrameLocks noChangeAspect="1"/>
            </p:cNvGraphicFramePr>
            <p:nvPr/>
          </p:nvGraphicFramePr>
          <p:xfrm>
            <a:off x="3792" y="864"/>
            <a:ext cx="38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42933" imgH="142933" progId="MS_ClipArt_Gallery.5">
                    <p:embed/>
                  </p:oleObj>
                </mc:Choice>
                <mc:Fallback>
                  <p:oleObj name="Clip" r:id="rId7" imgW="142933" imgH="142933" progId="MS_ClipArt_Gallery.5">
                    <p:embed/>
                    <p:pic>
                      <p:nvPicPr>
                        <p:cNvPr id="105883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864"/>
                          <a:ext cx="38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ap="sq">
                              <a:solidFill>
                                <a:srgbClr val="33CC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8831" name="AutoShape 15"/>
            <p:cNvSpPr>
              <a:spLocks noChangeArrowheads="1"/>
            </p:cNvSpPr>
            <p:nvPr/>
          </p:nvSpPr>
          <p:spPr bwMode="auto">
            <a:xfrm>
              <a:off x="3168" y="624"/>
              <a:ext cx="1248" cy="720"/>
            </a:xfrm>
            <a:prstGeom prst="cube">
              <a:avLst>
                <a:gd name="adj" fmla="val 25000"/>
              </a:avLst>
            </a:prstGeom>
            <a:noFill/>
            <a:ln w="38100" cap="sq">
              <a:solidFill>
                <a:srgbClr val="33CC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0" rIns="274320" anchor="ctr">
              <a:spAutoFit/>
            </a:bodyPr>
            <a:lstStyle/>
            <a:p>
              <a:endParaRPr lang="en-US"/>
            </a:p>
          </p:txBody>
        </p:sp>
        <p:sp>
          <p:nvSpPr>
            <p:cNvPr id="1058832" name="Text Box 16"/>
            <p:cNvSpPr txBox="1">
              <a:spLocks noChangeArrowheads="1"/>
            </p:cNvSpPr>
            <p:nvPr/>
          </p:nvSpPr>
          <p:spPr bwMode="auto">
            <a:xfrm>
              <a:off x="3216" y="898"/>
              <a:ext cx="38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1058833" name="Text Box 17"/>
            <p:cNvSpPr txBox="1">
              <a:spLocks noChangeArrowheads="1"/>
            </p:cNvSpPr>
            <p:nvPr/>
          </p:nvSpPr>
          <p:spPr bwMode="auto">
            <a:xfrm>
              <a:off x="3792" y="898"/>
              <a:ext cx="38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33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2132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4F1-4935-4D55-B28B-5BEAC7E2CB86}" type="datetime1">
              <a:rPr lang="en-US" altLang="en-US"/>
              <a:pPr/>
              <a:t>3/17/24</a:t>
            </a:fld>
            <a:endParaRPr lang="en-US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474523" y="1556584"/>
            <a:ext cx="8337274" cy="4901646"/>
            <a:chOff x="533398" y="1219200"/>
            <a:chExt cx="8337274" cy="4901646"/>
          </a:xfrm>
        </p:grpSpPr>
        <p:grpSp>
          <p:nvGrpSpPr>
            <p:cNvPr id="975913" name="Group 41"/>
            <p:cNvGrpSpPr>
              <a:grpSpLocks/>
            </p:cNvGrpSpPr>
            <p:nvPr/>
          </p:nvGrpSpPr>
          <p:grpSpPr bwMode="auto">
            <a:xfrm>
              <a:off x="762000" y="4953000"/>
              <a:ext cx="609600" cy="609600"/>
              <a:chOff x="720" y="3120"/>
              <a:chExt cx="384" cy="384"/>
            </a:xfrm>
          </p:grpSpPr>
          <p:graphicFrame>
            <p:nvGraphicFramePr>
              <p:cNvPr id="975880" name="Object 8"/>
              <p:cNvGraphicFramePr>
                <a:graphicFrameLocks noChangeAspect="1"/>
              </p:cNvGraphicFramePr>
              <p:nvPr/>
            </p:nvGraphicFramePr>
            <p:xfrm>
              <a:off x="720" y="3120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3" imgW="142933" imgH="142933" progId="MS_ClipArt_Gallery.5">
                      <p:embed/>
                    </p:oleObj>
                  </mc:Choice>
                  <mc:Fallback>
                    <p:oleObj name="Clip" r:id="rId3" imgW="142933" imgH="142933" progId="MS_ClipArt_Gallery.5">
                      <p:embed/>
                      <p:pic>
                        <p:nvPicPr>
                          <p:cNvPr id="97588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0" y="3120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82" name="Text Box 10"/>
              <p:cNvSpPr txBox="1">
                <a:spLocks noChangeArrowheads="1"/>
              </p:cNvSpPr>
              <p:nvPr/>
            </p:nvSpPr>
            <p:spPr bwMode="auto">
              <a:xfrm>
                <a:off x="720" y="3154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  <p:grpSp>
          <p:nvGrpSpPr>
            <p:cNvPr id="975912" name="Group 40"/>
            <p:cNvGrpSpPr>
              <a:grpSpLocks/>
            </p:cNvGrpSpPr>
            <p:nvPr/>
          </p:nvGrpSpPr>
          <p:grpSpPr bwMode="auto">
            <a:xfrm>
              <a:off x="1981200" y="4953000"/>
              <a:ext cx="609600" cy="609600"/>
              <a:chOff x="1248" y="3120"/>
              <a:chExt cx="384" cy="384"/>
            </a:xfrm>
          </p:grpSpPr>
          <p:graphicFrame>
            <p:nvGraphicFramePr>
              <p:cNvPr id="975887" name="Object 15"/>
              <p:cNvGraphicFramePr>
                <a:graphicFrameLocks noChangeAspect="1"/>
              </p:cNvGraphicFramePr>
              <p:nvPr/>
            </p:nvGraphicFramePr>
            <p:xfrm>
              <a:off x="1248" y="3120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5" imgW="142933" imgH="142933" progId="MS_ClipArt_Gallery.5">
                      <p:embed/>
                    </p:oleObj>
                  </mc:Choice>
                  <mc:Fallback>
                    <p:oleObj name="Clip" r:id="rId5" imgW="142933" imgH="142933" progId="MS_ClipArt_Gallery.5">
                      <p:embed/>
                      <p:pic>
                        <p:nvPicPr>
                          <p:cNvPr id="975887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8" y="3120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83" name="Text Box 11"/>
              <p:cNvSpPr txBox="1">
                <a:spLocks noChangeArrowheads="1"/>
              </p:cNvSpPr>
              <p:nvPr/>
            </p:nvSpPr>
            <p:spPr bwMode="auto">
              <a:xfrm>
                <a:off x="1248" y="3156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3</a:t>
                </a:r>
              </a:p>
            </p:txBody>
          </p:sp>
        </p:grpSp>
        <p:grpSp>
          <p:nvGrpSpPr>
            <p:cNvPr id="975911" name="Group 39"/>
            <p:cNvGrpSpPr>
              <a:grpSpLocks/>
            </p:cNvGrpSpPr>
            <p:nvPr/>
          </p:nvGrpSpPr>
          <p:grpSpPr bwMode="auto">
            <a:xfrm>
              <a:off x="3200400" y="4953000"/>
              <a:ext cx="609600" cy="609600"/>
              <a:chOff x="1824" y="3120"/>
              <a:chExt cx="384" cy="384"/>
            </a:xfrm>
          </p:grpSpPr>
          <p:graphicFrame>
            <p:nvGraphicFramePr>
              <p:cNvPr id="975888" name="Object 16"/>
              <p:cNvGraphicFramePr>
                <a:graphicFrameLocks noChangeAspect="1"/>
              </p:cNvGraphicFramePr>
              <p:nvPr/>
            </p:nvGraphicFramePr>
            <p:xfrm>
              <a:off x="1824" y="3120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6" imgW="142933" imgH="142933" progId="MS_ClipArt_Gallery.5">
                      <p:embed/>
                    </p:oleObj>
                  </mc:Choice>
                  <mc:Fallback>
                    <p:oleObj name="Clip" r:id="rId6" imgW="142933" imgH="142933" progId="MS_ClipArt_Gallery.5">
                      <p:embed/>
                      <p:pic>
                        <p:nvPicPr>
                          <p:cNvPr id="975888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3120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84" name="Text Box 12"/>
              <p:cNvSpPr txBox="1">
                <a:spLocks noChangeArrowheads="1"/>
              </p:cNvSpPr>
              <p:nvPr/>
            </p:nvSpPr>
            <p:spPr bwMode="auto">
              <a:xfrm>
                <a:off x="1824" y="3154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5</a:t>
                </a:r>
              </a:p>
            </p:txBody>
          </p:sp>
        </p:grpSp>
        <p:grpSp>
          <p:nvGrpSpPr>
            <p:cNvPr id="975909" name="Group 37"/>
            <p:cNvGrpSpPr>
              <a:grpSpLocks/>
            </p:cNvGrpSpPr>
            <p:nvPr/>
          </p:nvGrpSpPr>
          <p:grpSpPr bwMode="auto">
            <a:xfrm>
              <a:off x="5105400" y="4953000"/>
              <a:ext cx="609600" cy="609600"/>
              <a:chOff x="3408" y="3120"/>
              <a:chExt cx="384" cy="384"/>
            </a:xfrm>
          </p:grpSpPr>
          <p:graphicFrame>
            <p:nvGraphicFramePr>
              <p:cNvPr id="975889" name="Object 17"/>
              <p:cNvGraphicFramePr>
                <a:graphicFrameLocks noChangeAspect="1"/>
              </p:cNvGraphicFramePr>
              <p:nvPr/>
            </p:nvGraphicFramePr>
            <p:xfrm>
              <a:off x="3408" y="3120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7" imgW="142933" imgH="142933" progId="MS_ClipArt_Gallery.5">
                      <p:embed/>
                    </p:oleObj>
                  </mc:Choice>
                  <mc:Fallback>
                    <p:oleObj name="Clip" r:id="rId7" imgW="142933" imgH="142933" progId="MS_ClipArt_Gallery.5">
                      <p:embed/>
                      <p:pic>
                        <p:nvPicPr>
                          <p:cNvPr id="975889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3120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85" name="Text Box 13"/>
              <p:cNvSpPr txBox="1">
                <a:spLocks noChangeArrowheads="1"/>
              </p:cNvSpPr>
              <p:nvPr/>
            </p:nvSpPr>
            <p:spPr bwMode="auto">
              <a:xfrm>
                <a:off x="3408" y="3154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2</a:t>
                </a:r>
              </a:p>
            </p:txBody>
          </p:sp>
        </p:grpSp>
        <p:grpSp>
          <p:nvGrpSpPr>
            <p:cNvPr id="975910" name="Group 38"/>
            <p:cNvGrpSpPr>
              <a:grpSpLocks/>
            </p:cNvGrpSpPr>
            <p:nvPr/>
          </p:nvGrpSpPr>
          <p:grpSpPr bwMode="auto">
            <a:xfrm>
              <a:off x="7010400" y="4953000"/>
              <a:ext cx="609600" cy="609600"/>
              <a:chOff x="3984" y="3120"/>
              <a:chExt cx="384" cy="384"/>
            </a:xfrm>
          </p:grpSpPr>
          <p:graphicFrame>
            <p:nvGraphicFramePr>
              <p:cNvPr id="975890" name="Object 18"/>
              <p:cNvGraphicFramePr>
                <a:graphicFrameLocks noChangeAspect="1"/>
              </p:cNvGraphicFramePr>
              <p:nvPr/>
            </p:nvGraphicFramePr>
            <p:xfrm>
              <a:off x="3984" y="3120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8" imgW="142933" imgH="142933" progId="MS_ClipArt_Gallery.5">
                      <p:embed/>
                    </p:oleObj>
                  </mc:Choice>
                  <mc:Fallback>
                    <p:oleObj name="Clip" r:id="rId8" imgW="142933" imgH="142933" progId="MS_ClipArt_Gallery.5">
                      <p:embed/>
                      <p:pic>
                        <p:nvPicPr>
                          <p:cNvPr id="97589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3120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86" name="Text Box 14"/>
              <p:cNvSpPr txBox="1">
                <a:spLocks noChangeArrowheads="1"/>
              </p:cNvSpPr>
              <p:nvPr/>
            </p:nvSpPr>
            <p:spPr bwMode="auto">
              <a:xfrm>
                <a:off x="3984" y="3154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cxnSp>
          <p:nvCxnSpPr>
            <p:cNvPr id="975893" name="AutoShape 21"/>
            <p:cNvCxnSpPr>
              <a:cxnSpLocks noChangeShapeType="1"/>
            </p:cNvCxnSpPr>
            <p:nvPr/>
          </p:nvCxnSpPr>
          <p:spPr bwMode="auto">
            <a:xfrm flipH="1">
              <a:off x="2743200" y="1219200"/>
              <a:ext cx="1752600" cy="91440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894" name="AutoShape 22"/>
            <p:cNvCxnSpPr>
              <a:cxnSpLocks noChangeShapeType="1"/>
            </p:cNvCxnSpPr>
            <p:nvPr/>
          </p:nvCxnSpPr>
          <p:spPr bwMode="auto">
            <a:xfrm>
              <a:off x="4495800" y="1219200"/>
              <a:ext cx="1819275" cy="81915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75895" name="Group 23"/>
            <p:cNvGrpSpPr>
              <a:grpSpLocks/>
            </p:cNvGrpSpPr>
            <p:nvPr/>
          </p:nvGrpSpPr>
          <p:grpSpPr bwMode="auto">
            <a:xfrm>
              <a:off x="1066800" y="2286000"/>
              <a:ext cx="2743200" cy="1143000"/>
              <a:chOff x="240" y="624"/>
              <a:chExt cx="1728" cy="720"/>
            </a:xfrm>
          </p:grpSpPr>
          <p:graphicFrame>
            <p:nvGraphicFramePr>
              <p:cNvPr id="975896" name="Object 24"/>
              <p:cNvGraphicFramePr>
                <a:graphicFrameLocks noChangeAspect="1"/>
              </p:cNvGraphicFramePr>
              <p:nvPr/>
            </p:nvGraphicFramePr>
            <p:xfrm>
              <a:off x="288" y="86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9" imgW="142933" imgH="142933" progId="MS_ClipArt_Gallery.5">
                      <p:embed/>
                    </p:oleObj>
                  </mc:Choice>
                  <mc:Fallback>
                    <p:oleObj name="Clip" r:id="rId9" imgW="142933" imgH="142933" progId="MS_ClipArt_Gallery.5">
                      <p:embed/>
                      <p:pic>
                        <p:nvPicPr>
                          <p:cNvPr id="97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86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75897" name="Object 25"/>
              <p:cNvGraphicFramePr>
                <a:graphicFrameLocks noChangeAspect="1"/>
              </p:cNvGraphicFramePr>
              <p:nvPr/>
            </p:nvGraphicFramePr>
            <p:xfrm>
              <a:off x="816" y="86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0" imgW="142933" imgH="142933" progId="MS_ClipArt_Gallery.5">
                      <p:embed/>
                    </p:oleObj>
                  </mc:Choice>
                  <mc:Fallback>
                    <p:oleObj name="Clip" r:id="rId10" imgW="142933" imgH="142933" progId="MS_ClipArt_Gallery.5">
                      <p:embed/>
                      <p:pic>
                        <p:nvPicPr>
                          <p:cNvPr id="975897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86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75898" name="Object 26"/>
              <p:cNvGraphicFramePr>
                <a:graphicFrameLocks noChangeAspect="1"/>
              </p:cNvGraphicFramePr>
              <p:nvPr/>
            </p:nvGraphicFramePr>
            <p:xfrm>
              <a:off x="1392" y="86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1" imgW="142933" imgH="142933" progId="MS_ClipArt_Gallery.5">
                      <p:embed/>
                    </p:oleObj>
                  </mc:Choice>
                  <mc:Fallback>
                    <p:oleObj name="Clip" r:id="rId11" imgW="142933" imgH="142933" progId="MS_ClipArt_Gallery.5">
                      <p:embed/>
                      <p:pic>
                        <p:nvPicPr>
                          <p:cNvPr id="975898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92" y="86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99" name="AutoShape 27"/>
              <p:cNvSpPr>
                <a:spLocks noChangeArrowheads="1"/>
              </p:cNvSpPr>
              <p:nvPr/>
            </p:nvSpPr>
            <p:spPr bwMode="auto">
              <a:xfrm>
                <a:off x="240" y="624"/>
                <a:ext cx="1728" cy="720"/>
              </a:xfrm>
              <a:prstGeom prst="cube">
                <a:avLst>
                  <a:gd name="adj" fmla="val 25000"/>
                </a:avLst>
              </a:prstGeom>
              <a:noFill/>
              <a:ln w="38100" cap="sq">
                <a:solidFill>
                  <a:srgbClr val="33CC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0" rIns="2743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5900" name="Text Box 28"/>
              <p:cNvSpPr txBox="1">
                <a:spLocks noChangeArrowheads="1"/>
              </p:cNvSpPr>
              <p:nvPr/>
            </p:nvSpPr>
            <p:spPr bwMode="auto">
              <a:xfrm>
                <a:off x="288" y="898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1</a:t>
                </a:r>
              </a:p>
            </p:txBody>
          </p:sp>
          <p:sp>
            <p:nvSpPr>
              <p:cNvPr id="975901" name="Text Box 29"/>
              <p:cNvSpPr txBox="1">
                <a:spLocks noChangeArrowheads="1"/>
              </p:cNvSpPr>
              <p:nvPr/>
            </p:nvSpPr>
            <p:spPr bwMode="auto">
              <a:xfrm>
                <a:off x="816" y="900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3</a:t>
                </a:r>
              </a:p>
            </p:txBody>
          </p:sp>
          <p:sp>
            <p:nvSpPr>
              <p:cNvPr id="975902" name="Text Box 30"/>
              <p:cNvSpPr txBox="1">
                <a:spLocks noChangeArrowheads="1"/>
              </p:cNvSpPr>
              <p:nvPr/>
            </p:nvSpPr>
            <p:spPr bwMode="auto">
              <a:xfrm>
                <a:off x="1392" y="898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5</a:t>
                </a:r>
              </a:p>
            </p:txBody>
          </p:sp>
        </p:grpSp>
        <p:grpSp>
          <p:nvGrpSpPr>
            <p:cNvPr id="975903" name="Group 31"/>
            <p:cNvGrpSpPr>
              <a:grpSpLocks/>
            </p:cNvGrpSpPr>
            <p:nvPr/>
          </p:nvGrpSpPr>
          <p:grpSpPr bwMode="auto">
            <a:xfrm>
              <a:off x="5334000" y="2209800"/>
              <a:ext cx="1981200" cy="1143000"/>
              <a:chOff x="3168" y="624"/>
              <a:chExt cx="1248" cy="720"/>
            </a:xfrm>
          </p:grpSpPr>
          <p:graphicFrame>
            <p:nvGraphicFramePr>
              <p:cNvPr id="975904" name="Object 32"/>
              <p:cNvGraphicFramePr>
                <a:graphicFrameLocks noChangeAspect="1"/>
              </p:cNvGraphicFramePr>
              <p:nvPr/>
            </p:nvGraphicFramePr>
            <p:xfrm>
              <a:off x="3216" y="86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2" imgW="142933" imgH="142933" progId="MS_ClipArt_Gallery.5">
                      <p:embed/>
                    </p:oleObj>
                  </mc:Choice>
                  <mc:Fallback>
                    <p:oleObj name="Clip" r:id="rId12" imgW="142933" imgH="142933" progId="MS_ClipArt_Gallery.5">
                      <p:embed/>
                      <p:pic>
                        <p:nvPicPr>
                          <p:cNvPr id="975904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86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75905" name="Object 33"/>
              <p:cNvGraphicFramePr>
                <a:graphicFrameLocks noChangeAspect="1"/>
              </p:cNvGraphicFramePr>
              <p:nvPr/>
            </p:nvGraphicFramePr>
            <p:xfrm>
              <a:off x="3792" y="86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3" imgW="142933" imgH="142933" progId="MS_ClipArt_Gallery.5">
                      <p:embed/>
                    </p:oleObj>
                  </mc:Choice>
                  <mc:Fallback>
                    <p:oleObj name="Clip" r:id="rId13" imgW="142933" imgH="142933" progId="MS_ClipArt_Gallery.5">
                      <p:embed/>
                      <p:pic>
                        <p:nvPicPr>
                          <p:cNvPr id="975905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86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906" name="AutoShape 34"/>
              <p:cNvSpPr>
                <a:spLocks noChangeArrowheads="1"/>
              </p:cNvSpPr>
              <p:nvPr/>
            </p:nvSpPr>
            <p:spPr bwMode="auto">
              <a:xfrm>
                <a:off x="3168" y="624"/>
                <a:ext cx="1248" cy="720"/>
              </a:xfrm>
              <a:prstGeom prst="cube">
                <a:avLst>
                  <a:gd name="adj" fmla="val 25000"/>
                </a:avLst>
              </a:prstGeom>
              <a:noFill/>
              <a:ln w="38100" cap="sq">
                <a:solidFill>
                  <a:srgbClr val="33CC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74320" rIns="274320" anchor="ctr">
                <a:spAutoFit/>
              </a:bodyPr>
              <a:lstStyle/>
              <a:p>
                <a:endParaRPr lang="en-US" dirty="0"/>
              </a:p>
            </p:txBody>
          </p:sp>
          <p:sp>
            <p:nvSpPr>
              <p:cNvPr id="975907" name="Text Box 35"/>
              <p:cNvSpPr txBox="1">
                <a:spLocks noChangeArrowheads="1"/>
              </p:cNvSpPr>
              <p:nvPr/>
            </p:nvSpPr>
            <p:spPr bwMode="auto">
              <a:xfrm>
                <a:off x="3216" y="898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2</a:t>
                </a:r>
              </a:p>
            </p:txBody>
          </p:sp>
          <p:sp>
            <p:nvSpPr>
              <p:cNvPr id="975908" name="Text Box 36"/>
              <p:cNvSpPr txBox="1">
                <a:spLocks noChangeArrowheads="1"/>
              </p:cNvSpPr>
              <p:nvPr/>
            </p:nvSpPr>
            <p:spPr bwMode="auto">
              <a:xfrm>
                <a:off x="3792" y="898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cxnSp>
          <p:nvCxnSpPr>
            <p:cNvPr id="975914" name="AutoShape 42"/>
            <p:cNvCxnSpPr>
              <a:cxnSpLocks noChangeShapeType="1"/>
              <a:endCxn id="975882" idx="0"/>
            </p:cNvCxnSpPr>
            <p:nvPr/>
          </p:nvCxnSpPr>
          <p:spPr bwMode="auto">
            <a:xfrm flipH="1">
              <a:off x="1066800" y="3810000"/>
              <a:ext cx="1219200" cy="1196975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915" name="AutoShape 43"/>
            <p:cNvCxnSpPr>
              <a:cxnSpLocks noChangeShapeType="1"/>
              <a:endCxn id="0" idx="0"/>
            </p:cNvCxnSpPr>
            <p:nvPr/>
          </p:nvCxnSpPr>
          <p:spPr bwMode="auto">
            <a:xfrm flipH="1">
              <a:off x="5410200" y="3657600"/>
              <a:ext cx="914400" cy="129540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916" name="AutoShape 44"/>
            <p:cNvCxnSpPr>
              <a:cxnSpLocks noChangeShapeType="1"/>
              <a:endCxn id="975883" idx="0"/>
            </p:cNvCxnSpPr>
            <p:nvPr/>
          </p:nvCxnSpPr>
          <p:spPr bwMode="auto">
            <a:xfrm>
              <a:off x="2286000" y="3810000"/>
              <a:ext cx="0" cy="120015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917" name="AutoShape 45"/>
            <p:cNvCxnSpPr>
              <a:cxnSpLocks noChangeShapeType="1"/>
              <a:endCxn id="0" idx="0"/>
            </p:cNvCxnSpPr>
            <p:nvPr/>
          </p:nvCxnSpPr>
          <p:spPr bwMode="auto">
            <a:xfrm>
              <a:off x="2286000" y="3810000"/>
              <a:ext cx="1219200" cy="114300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918" name="AutoShape 46"/>
            <p:cNvCxnSpPr>
              <a:cxnSpLocks noChangeShapeType="1"/>
            </p:cNvCxnSpPr>
            <p:nvPr/>
          </p:nvCxnSpPr>
          <p:spPr bwMode="auto">
            <a:xfrm>
              <a:off x="2286000" y="3886200"/>
              <a:ext cx="0" cy="112395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919" name="AutoShape 47"/>
            <p:cNvCxnSpPr>
              <a:cxnSpLocks noChangeShapeType="1"/>
              <a:endCxn id="0" idx="0"/>
            </p:cNvCxnSpPr>
            <p:nvPr/>
          </p:nvCxnSpPr>
          <p:spPr bwMode="auto">
            <a:xfrm>
              <a:off x="6324600" y="3657600"/>
              <a:ext cx="990600" cy="129540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75920" name="Text Box 48"/>
            <p:cNvSpPr txBox="1">
              <a:spLocks noChangeArrowheads="1"/>
            </p:cNvSpPr>
            <p:nvPr/>
          </p:nvSpPr>
          <p:spPr bwMode="auto">
            <a:xfrm>
              <a:off x="1066800" y="1295400"/>
              <a:ext cx="26670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P(A) = 1/2</a:t>
              </a:r>
            </a:p>
          </p:txBody>
        </p:sp>
        <p:sp>
          <p:nvSpPr>
            <p:cNvPr id="975921" name="Text Box 49"/>
            <p:cNvSpPr txBox="1">
              <a:spLocks noChangeArrowheads="1"/>
            </p:cNvSpPr>
            <p:nvPr/>
          </p:nvSpPr>
          <p:spPr bwMode="auto">
            <a:xfrm>
              <a:off x="2209800" y="4202596"/>
              <a:ext cx="6858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1/3</a:t>
              </a:r>
            </a:p>
          </p:txBody>
        </p:sp>
        <p:sp>
          <p:nvSpPr>
            <p:cNvPr id="975922" name="Text Box 50"/>
            <p:cNvSpPr txBox="1">
              <a:spLocks noChangeArrowheads="1"/>
            </p:cNvSpPr>
            <p:nvPr/>
          </p:nvSpPr>
          <p:spPr bwMode="auto">
            <a:xfrm>
              <a:off x="2703440" y="3612872"/>
              <a:ext cx="25908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dirty="0"/>
                <a:t>P(1|A) = 1/3</a:t>
              </a:r>
            </a:p>
          </p:txBody>
        </p:sp>
        <p:sp>
          <p:nvSpPr>
            <p:cNvPr id="975923" name="Text Box 51"/>
            <p:cNvSpPr txBox="1">
              <a:spLocks noChangeArrowheads="1"/>
            </p:cNvSpPr>
            <p:nvPr/>
          </p:nvSpPr>
          <p:spPr bwMode="auto">
            <a:xfrm>
              <a:off x="5898872" y="3521762"/>
              <a:ext cx="29718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dirty="0"/>
                <a:t>P(2|B) =1/2</a:t>
              </a:r>
            </a:p>
          </p:txBody>
        </p:sp>
        <p:sp>
          <p:nvSpPr>
            <p:cNvPr id="975924" name="Text Box 52"/>
            <p:cNvSpPr txBox="1">
              <a:spLocks noChangeArrowheads="1"/>
            </p:cNvSpPr>
            <p:nvPr/>
          </p:nvSpPr>
          <p:spPr bwMode="auto">
            <a:xfrm>
              <a:off x="5334000" y="1295400"/>
              <a:ext cx="28956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P(B) = 1/2</a:t>
              </a:r>
            </a:p>
          </p:txBody>
        </p:sp>
        <p:sp>
          <p:nvSpPr>
            <p:cNvPr id="975925" name="Text Box 53"/>
            <p:cNvSpPr txBox="1">
              <a:spLocks noChangeArrowheads="1"/>
            </p:cNvSpPr>
            <p:nvPr/>
          </p:nvSpPr>
          <p:spPr bwMode="auto">
            <a:xfrm>
              <a:off x="3182177" y="4221163"/>
              <a:ext cx="6858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1/3</a:t>
              </a:r>
            </a:p>
          </p:txBody>
        </p:sp>
        <p:sp>
          <p:nvSpPr>
            <p:cNvPr id="975926" name="Text Box 54"/>
            <p:cNvSpPr txBox="1">
              <a:spLocks noChangeArrowheads="1"/>
            </p:cNvSpPr>
            <p:nvPr/>
          </p:nvSpPr>
          <p:spPr bwMode="auto">
            <a:xfrm>
              <a:off x="1798981" y="5644596"/>
              <a:ext cx="7620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1/6</a:t>
              </a:r>
            </a:p>
          </p:txBody>
        </p:sp>
        <p:sp>
          <p:nvSpPr>
            <p:cNvPr id="975928" name="Text Box 56"/>
            <p:cNvSpPr txBox="1">
              <a:spLocks noChangeArrowheads="1"/>
            </p:cNvSpPr>
            <p:nvPr/>
          </p:nvSpPr>
          <p:spPr bwMode="auto">
            <a:xfrm>
              <a:off x="824948" y="4195763"/>
              <a:ext cx="6858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1/3</a:t>
              </a:r>
            </a:p>
          </p:txBody>
        </p:sp>
        <p:sp>
          <p:nvSpPr>
            <p:cNvPr id="975929" name="Text Box 57"/>
            <p:cNvSpPr txBox="1">
              <a:spLocks noChangeArrowheads="1"/>
            </p:cNvSpPr>
            <p:nvPr/>
          </p:nvSpPr>
          <p:spPr bwMode="auto">
            <a:xfrm>
              <a:off x="3109290" y="5619748"/>
              <a:ext cx="7620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1/6</a:t>
              </a:r>
            </a:p>
          </p:txBody>
        </p:sp>
        <p:sp>
          <p:nvSpPr>
            <p:cNvPr id="975930" name="Text Box 58"/>
            <p:cNvSpPr txBox="1">
              <a:spLocks noChangeArrowheads="1"/>
            </p:cNvSpPr>
            <p:nvPr/>
          </p:nvSpPr>
          <p:spPr bwMode="auto">
            <a:xfrm>
              <a:off x="6828183" y="5584964"/>
              <a:ext cx="86801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1/4</a:t>
              </a:r>
            </a:p>
          </p:txBody>
        </p:sp>
        <p:sp>
          <p:nvSpPr>
            <p:cNvPr id="975931" name="Text Box 59"/>
            <p:cNvSpPr txBox="1">
              <a:spLocks noChangeArrowheads="1"/>
            </p:cNvSpPr>
            <p:nvPr/>
          </p:nvSpPr>
          <p:spPr bwMode="auto">
            <a:xfrm>
              <a:off x="533398" y="5634652"/>
              <a:ext cx="7620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/>
                <a:t>1/6</a:t>
              </a:r>
            </a:p>
          </p:txBody>
        </p:sp>
        <p:sp>
          <p:nvSpPr>
            <p:cNvPr id="975932" name="Text Box 60"/>
            <p:cNvSpPr txBox="1">
              <a:spLocks noChangeArrowheads="1"/>
            </p:cNvSpPr>
            <p:nvPr/>
          </p:nvSpPr>
          <p:spPr bwMode="auto">
            <a:xfrm>
              <a:off x="5029200" y="5585788"/>
              <a:ext cx="7620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5935" name="Text Box 63"/>
              <p:cNvSpPr txBox="1">
                <a:spLocks noChangeArrowheads="1"/>
              </p:cNvSpPr>
              <p:nvPr/>
            </p:nvSpPr>
            <p:spPr bwMode="auto">
              <a:xfrm>
                <a:off x="531813" y="6422610"/>
                <a:ext cx="8077200" cy="46166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400" dirty="0">
                    <a:solidFill>
                      <a:schemeClr val="tx2"/>
                    </a:solidFill>
                  </a:rPr>
                  <a:t>P(2) = P({2}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</m:oMath>
                </a14:m>
                <a:r>
                  <a:rPr lang="en-US" altLang="en-US" sz="2400" dirty="0">
                    <a:solidFill>
                      <a:schemeClr val="tx2"/>
                    </a:solidFill>
                  </a:rPr>
                  <a:t>B)  = P(B)*P(2|B) = 1/2*1/2 = 1/4</a:t>
                </a:r>
              </a:p>
            </p:txBody>
          </p:sp>
        </mc:Choice>
        <mc:Fallback xmlns="">
          <p:sp>
            <p:nvSpPr>
              <p:cNvPr id="975935" name="Text 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1813" y="6422610"/>
                <a:ext cx="8077200" cy="461665"/>
              </a:xfrm>
              <a:prstGeom prst="rect">
                <a:avLst/>
              </a:prstGeom>
              <a:blipFill>
                <a:blip r:embed="rId15"/>
                <a:stretch>
                  <a:fillRect t="-5405" b="-2973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Rectangle 2">
            <a:extLst>
              <a:ext uri="{FF2B5EF4-FFF2-40B4-BE49-F238E27FC236}">
                <a16:creationId xmlns:a16="http://schemas.microsoft.com/office/drawing/2014/main" id="{76E0FC81-012E-CF4C-ADF8-05AB22431A95}"/>
              </a:ext>
            </a:extLst>
          </p:cNvPr>
          <p:cNvSpPr txBox="1">
            <a:spLocks noChangeArrowheads="1"/>
          </p:cNvSpPr>
          <p:nvPr/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dirty="0">
                <a:cs typeface="Times New Roman" panose="02020603050405020304" pitchFamily="18" charset="0"/>
              </a:rPr>
              <a:t>Tree Diagram</a:t>
            </a:r>
            <a:r>
              <a:rPr lang="en-US" altLang="en-US" dirty="0"/>
              <a:t> </a:t>
            </a:r>
            <a:endParaRPr lang="en-US" altLang="en-US" dirty="0">
              <a:cs typeface="Times New Roman" panose="02020603050405020304" pitchFamily="18" charset="0"/>
            </a:endParaRPr>
          </a:p>
        </p:txBody>
      </p:sp>
      <p:sp>
        <p:nvSpPr>
          <p:cNvPr id="56" name="Text Box 56">
            <a:extLst>
              <a:ext uri="{FF2B5EF4-FFF2-40B4-BE49-F238E27FC236}">
                <a16:creationId xmlns:a16="http://schemas.microsoft.com/office/drawing/2014/main" id="{0D775E3B-F814-5646-84AC-47A19407B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768" y="4554626"/>
            <a:ext cx="685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sq">
                <a:solidFill>
                  <a:srgbClr val="33CC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rIns="27432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/>
              <a:t>1/2</a:t>
            </a:r>
          </a:p>
        </p:txBody>
      </p:sp>
      <p:sp>
        <p:nvSpPr>
          <p:cNvPr id="57" name="Text Box 56">
            <a:extLst>
              <a:ext uri="{FF2B5EF4-FFF2-40B4-BE49-F238E27FC236}">
                <a16:creationId xmlns:a16="http://schemas.microsoft.com/office/drawing/2014/main" id="{CDC56423-DE4D-7B4B-A48E-BAADE6488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8261" y="4499831"/>
            <a:ext cx="685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sq">
                <a:solidFill>
                  <a:srgbClr val="33CC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rIns="27432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/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1214985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0E1B2-922A-47C7-8954-2C538840E6EE}" type="datetime1">
              <a:rPr lang="en-US" altLang="en-US"/>
              <a:pPr/>
              <a:t>3/17/24</a:t>
            </a:fld>
            <a:endParaRPr lang="en-US" altLang="en-US"/>
          </a:p>
        </p:txBody>
      </p:sp>
      <p:sp>
        <p:nvSpPr>
          <p:cNvPr id="105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olidFill>
                  <a:schemeClr val="bg1"/>
                </a:solidFill>
              </a:rPr>
              <a:t>Box then ball</a:t>
            </a:r>
          </a:p>
        </p:txBody>
      </p:sp>
      <p:sp>
        <p:nvSpPr>
          <p:cNvPr id="10588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1074" y="533400"/>
            <a:ext cx="8035787" cy="5715000"/>
          </a:xfrm>
        </p:spPr>
        <p:txBody>
          <a:bodyPr/>
          <a:lstStyle/>
          <a:p>
            <a:r>
              <a:rPr lang="en-US" altLang="en-US" dirty="0"/>
              <a:t>Consider the following experiment:</a:t>
            </a:r>
          </a:p>
          <a:p>
            <a:pPr marL="349250" lvl="1" indent="0">
              <a:buNone/>
            </a:pPr>
            <a:r>
              <a:rPr lang="en-US" altLang="en-US" dirty="0"/>
              <a:t>            We first pick one of the two boxes: </a:t>
            </a:r>
          </a:p>
          <a:p>
            <a:pPr lvl="1"/>
            <a:endParaRPr lang="en-US" altLang="en-US" dirty="0"/>
          </a:p>
          <a:p>
            <a:pPr marL="349250" lvl="1" indent="0">
              <a:buNone/>
            </a:pPr>
            <a:r>
              <a:rPr lang="en-US" altLang="en-US" dirty="0"/>
              <a:t>  </a:t>
            </a:r>
            <a:r>
              <a:rPr lang="en-US" altLang="en-US" b="1" dirty="0">
                <a:solidFill>
                  <a:srgbClr val="FF0000"/>
                </a:solidFill>
              </a:rPr>
              <a:t>A </a:t>
            </a:r>
            <a:r>
              <a:rPr lang="en-US" altLang="en-US" dirty="0"/>
              <a:t>                                                                      </a:t>
            </a:r>
            <a:r>
              <a:rPr lang="en-US" altLang="en-US" b="1" dirty="0">
                <a:solidFill>
                  <a:srgbClr val="FF0000"/>
                </a:solidFill>
              </a:rPr>
              <a:t>B</a:t>
            </a:r>
            <a:r>
              <a:rPr lang="en-US" altLang="en-US" dirty="0"/>
              <a:t>  </a:t>
            </a:r>
          </a:p>
          <a:p>
            <a:pPr marL="0" indent="0" algn="ctr">
              <a:buNone/>
            </a:pPr>
            <a:endParaRPr lang="en-US" altLang="en-US" dirty="0"/>
          </a:p>
          <a:p>
            <a:pPr marL="0" indent="0" algn="ctr">
              <a:buNone/>
            </a:pPr>
            <a:r>
              <a:rPr lang="en-US" altLang="en-US" dirty="0"/>
              <a:t>and next we pick a ball from the box that we picked</a:t>
            </a:r>
          </a:p>
          <a:p>
            <a:pPr marL="0" indent="0" algn="ctr">
              <a:buNone/>
            </a:pPr>
            <a:endParaRPr lang="en-US" altLang="en-US" dirty="0"/>
          </a:p>
          <a:p>
            <a:pPr marL="0" indent="0">
              <a:buNone/>
            </a:pPr>
            <a:r>
              <a:rPr lang="en-US" altLang="en-US" dirty="0"/>
              <a:t> Question: What’s the probability of getting a </a:t>
            </a:r>
            <a:r>
              <a:rPr lang="en-US" altLang="en-US" b="1" dirty="0"/>
              <a:t>number smaller than 3.5</a:t>
            </a:r>
            <a:r>
              <a:rPr lang="en-US" altLang="en-US" dirty="0"/>
              <a:t>?</a:t>
            </a:r>
          </a:p>
        </p:txBody>
      </p:sp>
      <p:grpSp>
        <p:nvGrpSpPr>
          <p:cNvPr id="1058820" name="Group 4"/>
          <p:cNvGrpSpPr>
            <a:grpSpLocks/>
          </p:cNvGrpSpPr>
          <p:nvPr/>
        </p:nvGrpSpPr>
        <p:grpSpPr bwMode="auto">
          <a:xfrm>
            <a:off x="1682070" y="1742657"/>
            <a:ext cx="2743200" cy="1143000"/>
            <a:chOff x="240" y="624"/>
            <a:chExt cx="1728" cy="720"/>
          </a:xfrm>
        </p:grpSpPr>
        <p:graphicFrame>
          <p:nvGraphicFramePr>
            <p:cNvPr id="1058821" name="Object 5"/>
            <p:cNvGraphicFramePr>
              <a:graphicFrameLocks noChangeAspect="1"/>
            </p:cNvGraphicFramePr>
            <p:nvPr/>
          </p:nvGraphicFramePr>
          <p:xfrm>
            <a:off x="288" y="864"/>
            <a:ext cx="38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2" imgW="142933" imgH="142933" progId="MS_ClipArt_Gallery.5">
                    <p:embed/>
                  </p:oleObj>
                </mc:Choice>
                <mc:Fallback>
                  <p:oleObj name="Clip" r:id="rId2" imgW="142933" imgH="142933" progId="MS_ClipArt_Gallery.5">
                    <p:embed/>
                    <p:pic>
                      <p:nvPicPr>
                        <p:cNvPr id="105882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8" y="864"/>
                          <a:ext cx="38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ap="sq">
                              <a:solidFill>
                                <a:srgbClr val="33CC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8822" name="Object 6"/>
            <p:cNvGraphicFramePr>
              <a:graphicFrameLocks noChangeAspect="1"/>
            </p:cNvGraphicFramePr>
            <p:nvPr/>
          </p:nvGraphicFramePr>
          <p:xfrm>
            <a:off x="816" y="864"/>
            <a:ext cx="38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4" imgW="142933" imgH="142933" progId="MS_ClipArt_Gallery.5">
                    <p:embed/>
                  </p:oleObj>
                </mc:Choice>
                <mc:Fallback>
                  <p:oleObj name="Clip" r:id="rId4" imgW="142933" imgH="142933" progId="MS_ClipArt_Gallery.5">
                    <p:embed/>
                    <p:pic>
                      <p:nvPicPr>
                        <p:cNvPr id="1058822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16" y="864"/>
                          <a:ext cx="38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ap="sq">
                              <a:solidFill>
                                <a:srgbClr val="33CC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8823" name="Object 7"/>
            <p:cNvGraphicFramePr>
              <a:graphicFrameLocks noChangeAspect="1"/>
            </p:cNvGraphicFramePr>
            <p:nvPr/>
          </p:nvGraphicFramePr>
          <p:xfrm>
            <a:off x="1392" y="864"/>
            <a:ext cx="38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5" imgW="142933" imgH="142933" progId="MS_ClipArt_Gallery.5">
                    <p:embed/>
                  </p:oleObj>
                </mc:Choice>
                <mc:Fallback>
                  <p:oleObj name="Clip" r:id="rId5" imgW="142933" imgH="142933" progId="MS_ClipArt_Gallery.5">
                    <p:embed/>
                    <p:pic>
                      <p:nvPicPr>
                        <p:cNvPr id="1058823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864"/>
                          <a:ext cx="38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ap="sq">
                              <a:solidFill>
                                <a:srgbClr val="33CC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8824" name="AutoShape 8"/>
            <p:cNvSpPr>
              <a:spLocks noChangeArrowheads="1"/>
            </p:cNvSpPr>
            <p:nvPr/>
          </p:nvSpPr>
          <p:spPr bwMode="auto">
            <a:xfrm>
              <a:off x="240" y="624"/>
              <a:ext cx="1728" cy="720"/>
            </a:xfrm>
            <a:prstGeom prst="cube">
              <a:avLst>
                <a:gd name="adj" fmla="val 25000"/>
              </a:avLst>
            </a:prstGeom>
            <a:noFill/>
            <a:ln w="38100" cap="sq">
              <a:solidFill>
                <a:srgbClr val="33CC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0" rIns="274320" anchor="ctr">
              <a:spAutoFit/>
            </a:bodyPr>
            <a:lstStyle/>
            <a:p>
              <a:endParaRPr lang="en-US" dirty="0"/>
            </a:p>
          </p:txBody>
        </p:sp>
        <p:sp>
          <p:nvSpPr>
            <p:cNvPr id="1058825" name="Text Box 9"/>
            <p:cNvSpPr txBox="1">
              <a:spLocks noChangeArrowheads="1"/>
            </p:cNvSpPr>
            <p:nvPr/>
          </p:nvSpPr>
          <p:spPr bwMode="auto">
            <a:xfrm>
              <a:off x="288" y="898"/>
              <a:ext cx="38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3300"/>
                  </a:solidFill>
                </a:rPr>
                <a:t>1</a:t>
              </a:r>
            </a:p>
          </p:txBody>
        </p:sp>
        <p:sp>
          <p:nvSpPr>
            <p:cNvPr id="1058826" name="Text Box 10"/>
            <p:cNvSpPr txBox="1">
              <a:spLocks noChangeArrowheads="1"/>
            </p:cNvSpPr>
            <p:nvPr/>
          </p:nvSpPr>
          <p:spPr bwMode="auto">
            <a:xfrm>
              <a:off x="816" y="900"/>
              <a:ext cx="38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3300"/>
                  </a:solidFill>
                </a:rPr>
                <a:t>3</a:t>
              </a:r>
            </a:p>
          </p:txBody>
        </p:sp>
        <p:sp>
          <p:nvSpPr>
            <p:cNvPr id="1058827" name="Text Box 11"/>
            <p:cNvSpPr txBox="1">
              <a:spLocks noChangeArrowheads="1"/>
            </p:cNvSpPr>
            <p:nvPr/>
          </p:nvSpPr>
          <p:spPr bwMode="auto">
            <a:xfrm>
              <a:off x="1392" y="898"/>
              <a:ext cx="38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3300"/>
                  </a:solidFill>
                </a:rPr>
                <a:t>5</a:t>
              </a:r>
            </a:p>
          </p:txBody>
        </p:sp>
      </p:grpSp>
      <p:grpSp>
        <p:nvGrpSpPr>
          <p:cNvPr id="1058828" name="Group 12"/>
          <p:cNvGrpSpPr>
            <a:grpSpLocks/>
          </p:cNvGrpSpPr>
          <p:nvPr/>
        </p:nvGrpSpPr>
        <p:grpSpPr bwMode="auto">
          <a:xfrm>
            <a:off x="6306457" y="1742657"/>
            <a:ext cx="1981200" cy="1143000"/>
            <a:chOff x="3168" y="624"/>
            <a:chExt cx="1248" cy="720"/>
          </a:xfrm>
        </p:grpSpPr>
        <p:graphicFrame>
          <p:nvGraphicFramePr>
            <p:cNvPr id="1058829" name="Object 13"/>
            <p:cNvGraphicFramePr>
              <a:graphicFrameLocks noChangeAspect="1"/>
            </p:cNvGraphicFramePr>
            <p:nvPr/>
          </p:nvGraphicFramePr>
          <p:xfrm>
            <a:off x="3216" y="864"/>
            <a:ext cx="38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6" imgW="142933" imgH="142933" progId="MS_ClipArt_Gallery.5">
                    <p:embed/>
                  </p:oleObj>
                </mc:Choice>
                <mc:Fallback>
                  <p:oleObj name="Clip" r:id="rId6" imgW="142933" imgH="142933" progId="MS_ClipArt_Gallery.5">
                    <p:embed/>
                    <p:pic>
                      <p:nvPicPr>
                        <p:cNvPr id="1058829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864"/>
                          <a:ext cx="38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ap="sq">
                              <a:solidFill>
                                <a:srgbClr val="33CC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58830" name="Object 14"/>
            <p:cNvGraphicFramePr>
              <a:graphicFrameLocks noChangeAspect="1"/>
            </p:cNvGraphicFramePr>
            <p:nvPr/>
          </p:nvGraphicFramePr>
          <p:xfrm>
            <a:off x="3792" y="864"/>
            <a:ext cx="384" cy="3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lip" r:id="rId7" imgW="142933" imgH="142933" progId="MS_ClipArt_Gallery.5">
                    <p:embed/>
                  </p:oleObj>
                </mc:Choice>
                <mc:Fallback>
                  <p:oleObj name="Clip" r:id="rId7" imgW="142933" imgH="142933" progId="MS_ClipArt_Gallery.5">
                    <p:embed/>
                    <p:pic>
                      <p:nvPicPr>
                        <p:cNvPr id="105883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92" y="864"/>
                          <a:ext cx="384" cy="3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ap="sq">
                              <a:solidFill>
                                <a:srgbClr val="33CCCC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58831" name="AutoShape 15"/>
            <p:cNvSpPr>
              <a:spLocks noChangeArrowheads="1"/>
            </p:cNvSpPr>
            <p:nvPr/>
          </p:nvSpPr>
          <p:spPr bwMode="auto">
            <a:xfrm>
              <a:off x="3168" y="624"/>
              <a:ext cx="1248" cy="720"/>
            </a:xfrm>
            <a:prstGeom prst="cube">
              <a:avLst>
                <a:gd name="adj" fmla="val 25000"/>
              </a:avLst>
            </a:prstGeom>
            <a:noFill/>
            <a:ln w="38100" cap="sq">
              <a:solidFill>
                <a:srgbClr val="33CCCC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0" rIns="274320" anchor="ctr">
              <a:spAutoFit/>
            </a:bodyPr>
            <a:lstStyle/>
            <a:p>
              <a:endParaRPr lang="en-US"/>
            </a:p>
          </p:txBody>
        </p:sp>
        <p:sp>
          <p:nvSpPr>
            <p:cNvPr id="1058832" name="Text Box 16"/>
            <p:cNvSpPr txBox="1">
              <a:spLocks noChangeArrowheads="1"/>
            </p:cNvSpPr>
            <p:nvPr/>
          </p:nvSpPr>
          <p:spPr bwMode="auto">
            <a:xfrm>
              <a:off x="3216" y="898"/>
              <a:ext cx="38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3300"/>
                  </a:solidFill>
                </a:rPr>
                <a:t>2</a:t>
              </a:r>
            </a:p>
          </p:txBody>
        </p:sp>
        <p:sp>
          <p:nvSpPr>
            <p:cNvPr id="1058833" name="Text Box 17"/>
            <p:cNvSpPr txBox="1">
              <a:spLocks noChangeArrowheads="1"/>
            </p:cNvSpPr>
            <p:nvPr/>
          </p:nvSpPr>
          <p:spPr bwMode="auto">
            <a:xfrm>
              <a:off x="3792" y="898"/>
              <a:ext cx="384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="ctr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b="1">
                  <a:solidFill>
                    <a:srgbClr val="FF3300"/>
                  </a:solidFill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54490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F54F1-4935-4D55-B28B-5BEAC7E2CB86}" type="datetime1">
              <a:rPr lang="en-US" altLang="en-US"/>
              <a:pPr/>
              <a:t>3/17/24</a:t>
            </a:fld>
            <a:endParaRPr lang="en-US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765311" y="163987"/>
            <a:ext cx="7359924" cy="4033628"/>
            <a:chOff x="533398" y="1219200"/>
            <a:chExt cx="8337274" cy="4901646"/>
          </a:xfrm>
        </p:grpSpPr>
        <p:grpSp>
          <p:nvGrpSpPr>
            <p:cNvPr id="975913" name="Group 41"/>
            <p:cNvGrpSpPr>
              <a:grpSpLocks/>
            </p:cNvGrpSpPr>
            <p:nvPr/>
          </p:nvGrpSpPr>
          <p:grpSpPr bwMode="auto">
            <a:xfrm>
              <a:off x="762000" y="4953000"/>
              <a:ext cx="609600" cy="609600"/>
              <a:chOff x="720" y="3120"/>
              <a:chExt cx="384" cy="384"/>
            </a:xfrm>
          </p:grpSpPr>
          <p:graphicFrame>
            <p:nvGraphicFramePr>
              <p:cNvPr id="975880" name="Object 8"/>
              <p:cNvGraphicFramePr>
                <a:graphicFrameLocks noChangeAspect="1"/>
              </p:cNvGraphicFramePr>
              <p:nvPr/>
            </p:nvGraphicFramePr>
            <p:xfrm>
              <a:off x="720" y="3120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3" imgW="142933" imgH="142933" progId="MS_ClipArt_Gallery.5">
                      <p:embed/>
                    </p:oleObj>
                  </mc:Choice>
                  <mc:Fallback>
                    <p:oleObj name="Clip" r:id="rId3" imgW="142933" imgH="142933" progId="MS_ClipArt_Gallery.5">
                      <p:embed/>
                      <p:pic>
                        <p:nvPicPr>
                          <p:cNvPr id="975880" name="Object 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720" y="3120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82" name="Text Box 10"/>
              <p:cNvSpPr txBox="1">
                <a:spLocks noChangeArrowheads="1"/>
              </p:cNvSpPr>
              <p:nvPr/>
            </p:nvSpPr>
            <p:spPr bwMode="auto">
              <a:xfrm>
                <a:off x="720" y="3154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1</a:t>
                </a:r>
              </a:p>
            </p:txBody>
          </p:sp>
        </p:grpSp>
        <p:grpSp>
          <p:nvGrpSpPr>
            <p:cNvPr id="975912" name="Group 40"/>
            <p:cNvGrpSpPr>
              <a:grpSpLocks/>
            </p:cNvGrpSpPr>
            <p:nvPr/>
          </p:nvGrpSpPr>
          <p:grpSpPr bwMode="auto">
            <a:xfrm>
              <a:off x="1981200" y="4953000"/>
              <a:ext cx="609600" cy="609600"/>
              <a:chOff x="1248" y="3120"/>
              <a:chExt cx="384" cy="384"/>
            </a:xfrm>
          </p:grpSpPr>
          <p:graphicFrame>
            <p:nvGraphicFramePr>
              <p:cNvPr id="975887" name="Object 15"/>
              <p:cNvGraphicFramePr>
                <a:graphicFrameLocks noChangeAspect="1"/>
              </p:cNvGraphicFramePr>
              <p:nvPr/>
            </p:nvGraphicFramePr>
            <p:xfrm>
              <a:off x="1248" y="3120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5" imgW="142933" imgH="142933" progId="MS_ClipArt_Gallery.5">
                      <p:embed/>
                    </p:oleObj>
                  </mc:Choice>
                  <mc:Fallback>
                    <p:oleObj name="Clip" r:id="rId5" imgW="142933" imgH="142933" progId="MS_ClipArt_Gallery.5">
                      <p:embed/>
                      <p:pic>
                        <p:nvPicPr>
                          <p:cNvPr id="975887" name="Object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48" y="3120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83" name="Text Box 11"/>
              <p:cNvSpPr txBox="1">
                <a:spLocks noChangeArrowheads="1"/>
              </p:cNvSpPr>
              <p:nvPr/>
            </p:nvSpPr>
            <p:spPr bwMode="auto">
              <a:xfrm>
                <a:off x="1248" y="3156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3</a:t>
                </a:r>
              </a:p>
            </p:txBody>
          </p:sp>
        </p:grpSp>
        <p:grpSp>
          <p:nvGrpSpPr>
            <p:cNvPr id="975911" name="Group 39"/>
            <p:cNvGrpSpPr>
              <a:grpSpLocks/>
            </p:cNvGrpSpPr>
            <p:nvPr/>
          </p:nvGrpSpPr>
          <p:grpSpPr bwMode="auto">
            <a:xfrm>
              <a:off x="3200400" y="4953000"/>
              <a:ext cx="609600" cy="609600"/>
              <a:chOff x="1824" y="3120"/>
              <a:chExt cx="384" cy="384"/>
            </a:xfrm>
          </p:grpSpPr>
          <p:graphicFrame>
            <p:nvGraphicFramePr>
              <p:cNvPr id="975888" name="Object 16"/>
              <p:cNvGraphicFramePr>
                <a:graphicFrameLocks noChangeAspect="1"/>
              </p:cNvGraphicFramePr>
              <p:nvPr/>
            </p:nvGraphicFramePr>
            <p:xfrm>
              <a:off x="1824" y="3120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6" imgW="142933" imgH="142933" progId="MS_ClipArt_Gallery.5">
                      <p:embed/>
                    </p:oleObj>
                  </mc:Choice>
                  <mc:Fallback>
                    <p:oleObj name="Clip" r:id="rId6" imgW="142933" imgH="142933" progId="MS_ClipArt_Gallery.5">
                      <p:embed/>
                      <p:pic>
                        <p:nvPicPr>
                          <p:cNvPr id="975888" name="Object 1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3120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84" name="Text Box 12"/>
              <p:cNvSpPr txBox="1">
                <a:spLocks noChangeArrowheads="1"/>
              </p:cNvSpPr>
              <p:nvPr/>
            </p:nvSpPr>
            <p:spPr bwMode="auto">
              <a:xfrm>
                <a:off x="1824" y="3154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5</a:t>
                </a:r>
              </a:p>
            </p:txBody>
          </p:sp>
        </p:grpSp>
        <p:grpSp>
          <p:nvGrpSpPr>
            <p:cNvPr id="975909" name="Group 37"/>
            <p:cNvGrpSpPr>
              <a:grpSpLocks/>
            </p:cNvGrpSpPr>
            <p:nvPr/>
          </p:nvGrpSpPr>
          <p:grpSpPr bwMode="auto">
            <a:xfrm>
              <a:off x="5105400" y="4953000"/>
              <a:ext cx="609600" cy="609600"/>
              <a:chOff x="3408" y="3120"/>
              <a:chExt cx="384" cy="384"/>
            </a:xfrm>
          </p:grpSpPr>
          <p:graphicFrame>
            <p:nvGraphicFramePr>
              <p:cNvPr id="975889" name="Object 17"/>
              <p:cNvGraphicFramePr>
                <a:graphicFrameLocks noChangeAspect="1"/>
              </p:cNvGraphicFramePr>
              <p:nvPr/>
            </p:nvGraphicFramePr>
            <p:xfrm>
              <a:off x="3408" y="3120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7" imgW="142933" imgH="142933" progId="MS_ClipArt_Gallery.5">
                      <p:embed/>
                    </p:oleObj>
                  </mc:Choice>
                  <mc:Fallback>
                    <p:oleObj name="Clip" r:id="rId7" imgW="142933" imgH="142933" progId="MS_ClipArt_Gallery.5">
                      <p:embed/>
                      <p:pic>
                        <p:nvPicPr>
                          <p:cNvPr id="975889" name="Object 17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408" y="3120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85" name="Text Box 13"/>
              <p:cNvSpPr txBox="1">
                <a:spLocks noChangeArrowheads="1"/>
              </p:cNvSpPr>
              <p:nvPr/>
            </p:nvSpPr>
            <p:spPr bwMode="auto">
              <a:xfrm>
                <a:off x="3408" y="3154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2</a:t>
                </a:r>
              </a:p>
            </p:txBody>
          </p:sp>
        </p:grpSp>
        <p:grpSp>
          <p:nvGrpSpPr>
            <p:cNvPr id="975910" name="Group 38"/>
            <p:cNvGrpSpPr>
              <a:grpSpLocks/>
            </p:cNvGrpSpPr>
            <p:nvPr/>
          </p:nvGrpSpPr>
          <p:grpSpPr bwMode="auto">
            <a:xfrm>
              <a:off x="7010400" y="4953000"/>
              <a:ext cx="609600" cy="609600"/>
              <a:chOff x="3984" y="3120"/>
              <a:chExt cx="384" cy="384"/>
            </a:xfrm>
          </p:grpSpPr>
          <p:graphicFrame>
            <p:nvGraphicFramePr>
              <p:cNvPr id="975890" name="Object 18"/>
              <p:cNvGraphicFramePr>
                <a:graphicFrameLocks noChangeAspect="1"/>
              </p:cNvGraphicFramePr>
              <p:nvPr/>
            </p:nvGraphicFramePr>
            <p:xfrm>
              <a:off x="3984" y="3120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8" imgW="142933" imgH="142933" progId="MS_ClipArt_Gallery.5">
                      <p:embed/>
                    </p:oleObj>
                  </mc:Choice>
                  <mc:Fallback>
                    <p:oleObj name="Clip" r:id="rId8" imgW="142933" imgH="142933" progId="MS_ClipArt_Gallery.5">
                      <p:embed/>
                      <p:pic>
                        <p:nvPicPr>
                          <p:cNvPr id="975890" name="Object 18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984" y="3120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86" name="Text Box 14"/>
              <p:cNvSpPr txBox="1">
                <a:spLocks noChangeArrowheads="1"/>
              </p:cNvSpPr>
              <p:nvPr/>
            </p:nvSpPr>
            <p:spPr bwMode="auto">
              <a:xfrm>
                <a:off x="3984" y="3154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cxnSp>
          <p:nvCxnSpPr>
            <p:cNvPr id="975893" name="AutoShape 21"/>
            <p:cNvCxnSpPr>
              <a:cxnSpLocks noChangeShapeType="1"/>
            </p:cNvCxnSpPr>
            <p:nvPr/>
          </p:nvCxnSpPr>
          <p:spPr bwMode="auto">
            <a:xfrm flipH="1">
              <a:off x="2743200" y="1219200"/>
              <a:ext cx="1752600" cy="91440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894" name="AutoShape 22"/>
            <p:cNvCxnSpPr>
              <a:cxnSpLocks noChangeShapeType="1"/>
            </p:cNvCxnSpPr>
            <p:nvPr/>
          </p:nvCxnSpPr>
          <p:spPr bwMode="auto">
            <a:xfrm>
              <a:off x="4495800" y="1219200"/>
              <a:ext cx="1819275" cy="81915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975895" name="Group 23"/>
            <p:cNvGrpSpPr>
              <a:grpSpLocks/>
            </p:cNvGrpSpPr>
            <p:nvPr/>
          </p:nvGrpSpPr>
          <p:grpSpPr bwMode="auto">
            <a:xfrm>
              <a:off x="1066800" y="2286000"/>
              <a:ext cx="2743200" cy="1143000"/>
              <a:chOff x="240" y="624"/>
              <a:chExt cx="1728" cy="720"/>
            </a:xfrm>
          </p:grpSpPr>
          <p:graphicFrame>
            <p:nvGraphicFramePr>
              <p:cNvPr id="975896" name="Object 24"/>
              <p:cNvGraphicFramePr>
                <a:graphicFrameLocks noChangeAspect="1"/>
              </p:cNvGraphicFramePr>
              <p:nvPr/>
            </p:nvGraphicFramePr>
            <p:xfrm>
              <a:off x="288" y="86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9" imgW="142933" imgH="142933" progId="MS_ClipArt_Gallery.5">
                      <p:embed/>
                    </p:oleObj>
                  </mc:Choice>
                  <mc:Fallback>
                    <p:oleObj name="Clip" r:id="rId9" imgW="142933" imgH="142933" progId="MS_ClipArt_Gallery.5">
                      <p:embed/>
                      <p:pic>
                        <p:nvPicPr>
                          <p:cNvPr id="975896" name="Object 2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8" y="86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75897" name="Object 25"/>
              <p:cNvGraphicFramePr>
                <a:graphicFrameLocks noChangeAspect="1"/>
              </p:cNvGraphicFramePr>
              <p:nvPr/>
            </p:nvGraphicFramePr>
            <p:xfrm>
              <a:off x="816" y="86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0" imgW="142933" imgH="142933" progId="MS_ClipArt_Gallery.5">
                      <p:embed/>
                    </p:oleObj>
                  </mc:Choice>
                  <mc:Fallback>
                    <p:oleObj name="Clip" r:id="rId10" imgW="142933" imgH="142933" progId="MS_ClipArt_Gallery.5">
                      <p:embed/>
                      <p:pic>
                        <p:nvPicPr>
                          <p:cNvPr id="975897" name="Object 2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86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75898" name="Object 26"/>
              <p:cNvGraphicFramePr>
                <a:graphicFrameLocks noChangeAspect="1"/>
              </p:cNvGraphicFramePr>
              <p:nvPr/>
            </p:nvGraphicFramePr>
            <p:xfrm>
              <a:off x="1392" y="86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1" imgW="142933" imgH="142933" progId="MS_ClipArt_Gallery.5">
                      <p:embed/>
                    </p:oleObj>
                  </mc:Choice>
                  <mc:Fallback>
                    <p:oleObj name="Clip" r:id="rId11" imgW="142933" imgH="142933" progId="MS_ClipArt_Gallery.5">
                      <p:embed/>
                      <p:pic>
                        <p:nvPicPr>
                          <p:cNvPr id="975898" name="Object 26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392" y="86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899" name="AutoShape 27"/>
              <p:cNvSpPr>
                <a:spLocks noChangeArrowheads="1"/>
              </p:cNvSpPr>
              <p:nvPr/>
            </p:nvSpPr>
            <p:spPr bwMode="auto">
              <a:xfrm>
                <a:off x="240" y="624"/>
                <a:ext cx="1728" cy="720"/>
              </a:xfrm>
              <a:prstGeom prst="cube">
                <a:avLst>
                  <a:gd name="adj" fmla="val 25000"/>
                </a:avLst>
              </a:prstGeom>
              <a:noFill/>
              <a:ln w="38100" cap="sq">
                <a:solidFill>
                  <a:srgbClr val="33CC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0" rIns="2743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5900" name="Text Box 28"/>
              <p:cNvSpPr txBox="1">
                <a:spLocks noChangeArrowheads="1"/>
              </p:cNvSpPr>
              <p:nvPr/>
            </p:nvSpPr>
            <p:spPr bwMode="auto">
              <a:xfrm>
                <a:off x="288" y="898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1</a:t>
                </a:r>
              </a:p>
            </p:txBody>
          </p:sp>
          <p:sp>
            <p:nvSpPr>
              <p:cNvPr id="975901" name="Text Box 29"/>
              <p:cNvSpPr txBox="1">
                <a:spLocks noChangeArrowheads="1"/>
              </p:cNvSpPr>
              <p:nvPr/>
            </p:nvSpPr>
            <p:spPr bwMode="auto">
              <a:xfrm>
                <a:off x="816" y="900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3</a:t>
                </a:r>
              </a:p>
            </p:txBody>
          </p:sp>
          <p:sp>
            <p:nvSpPr>
              <p:cNvPr id="975902" name="Text Box 30"/>
              <p:cNvSpPr txBox="1">
                <a:spLocks noChangeArrowheads="1"/>
              </p:cNvSpPr>
              <p:nvPr/>
            </p:nvSpPr>
            <p:spPr bwMode="auto">
              <a:xfrm>
                <a:off x="1392" y="898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5</a:t>
                </a:r>
              </a:p>
            </p:txBody>
          </p:sp>
        </p:grpSp>
        <p:grpSp>
          <p:nvGrpSpPr>
            <p:cNvPr id="975903" name="Group 31"/>
            <p:cNvGrpSpPr>
              <a:grpSpLocks/>
            </p:cNvGrpSpPr>
            <p:nvPr/>
          </p:nvGrpSpPr>
          <p:grpSpPr bwMode="auto">
            <a:xfrm>
              <a:off x="5334000" y="2209800"/>
              <a:ext cx="1981200" cy="1143000"/>
              <a:chOff x="3168" y="624"/>
              <a:chExt cx="1248" cy="720"/>
            </a:xfrm>
          </p:grpSpPr>
          <p:graphicFrame>
            <p:nvGraphicFramePr>
              <p:cNvPr id="975904" name="Object 32"/>
              <p:cNvGraphicFramePr>
                <a:graphicFrameLocks noChangeAspect="1"/>
              </p:cNvGraphicFramePr>
              <p:nvPr/>
            </p:nvGraphicFramePr>
            <p:xfrm>
              <a:off x="3216" y="86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2" imgW="142933" imgH="142933" progId="MS_ClipArt_Gallery.5">
                      <p:embed/>
                    </p:oleObj>
                  </mc:Choice>
                  <mc:Fallback>
                    <p:oleObj name="Clip" r:id="rId12" imgW="142933" imgH="142933" progId="MS_ClipArt_Gallery.5">
                      <p:embed/>
                      <p:pic>
                        <p:nvPicPr>
                          <p:cNvPr id="975904" name="Object 3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216" y="86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75905" name="Object 33"/>
              <p:cNvGraphicFramePr>
                <a:graphicFrameLocks noChangeAspect="1"/>
              </p:cNvGraphicFramePr>
              <p:nvPr/>
            </p:nvGraphicFramePr>
            <p:xfrm>
              <a:off x="3792" y="864"/>
              <a:ext cx="384" cy="38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lip" r:id="rId13" imgW="142933" imgH="142933" progId="MS_ClipArt_Gallery.5">
                      <p:embed/>
                    </p:oleObj>
                  </mc:Choice>
                  <mc:Fallback>
                    <p:oleObj name="Clip" r:id="rId13" imgW="142933" imgH="142933" progId="MS_ClipArt_Gallery.5">
                      <p:embed/>
                      <p:pic>
                        <p:nvPicPr>
                          <p:cNvPr id="975905" name="Object 3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792" y="864"/>
                            <a:ext cx="384" cy="38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38100" cap="sq">
                                <a:solidFill>
                                  <a:srgbClr val="33CCCC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75906" name="AutoShape 34"/>
              <p:cNvSpPr>
                <a:spLocks noChangeArrowheads="1"/>
              </p:cNvSpPr>
              <p:nvPr/>
            </p:nvSpPr>
            <p:spPr bwMode="auto">
              <a:xfrm>
                <a:off x="3168" y="624"/>
                <a:ext cx="1248" cy="720"/>
              </a:xfrm>
              <a:prstGeom prst="cube">
                <a:avLst>
                  <a:gd name="adj" fmla="val 25000"/>
                </a:avLst>
              </a:prstGeom>
              <a:noFill/>
              <a:ln w="38100" cap="sq">
                <a:solidFill>
                  <a:srgbClr val="33CC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74320" rIns="274320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975907" name="Text Box 35"/>
              <p:cNvSpPr txBox="1">
                <a:spLocks noChangeArrowheads="1"/>
              </p:cNvSpPr>
              <p:nvPr/>
            </p:nvSpPr>
            <p:spPr bwMode="auto">
              <a:xfrm>
                <a:off x="3216" y="898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2</a:t>
                </a:r>
              </a:p>
            </p:txBody>
          </p:sp>
          <p:sp>
            <p:nvSpPr>
              <p:cNvPr id="975908" name="Text Box 36"/>
              <p:cNvSpPr txBox="1">
                <a:spLocks noChangeArrowheads="1"/>
              </p:cNvSpPr>
              <p:nvPr/>
            </p:nvSpPr>
            <p:spPr bwMode="auto">
              <a:xfrm>
                <a:off x="3792" y="898"/>
                <a:ext cx="384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="ctr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800" b="1">
                    <a:solidFill>
                      <a:srgbClr val="FF3300"/>
                    </a:solidFill>
                  </a:rPr>
                  <a:t>4</a:t>
                </a:r>
              </a:p>
            </p:txBody>
          </p:sp>
        </p:grpSp>
        <p:cxnSp>
          <p:nvCxnSpPr>
            <p:cNvPr id="975914" name="AutoShape 42"/>
            <p:cNvCxnSpPr>
              <a:cxnSpLocks noChangeShapeType="1"/>
              <a:endCxn id="975882" idx="0"/>
            </p:cNvCxnSpPr>
            <p:nvPr/>
          </p:nvCxnSpPr>
          <p:spPr bwMode="auto">
            <a:xfrm flipH="1">
              <a:off x="1066800" y="3810000"/>
              <a:ext cx="1219200" cy="1196975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915" name="AutoShape 43"/>
            <p:cNvCxnSpPr>
              <a:cxnSpLocks noChangeShapeType="1"/>
              <a:endCxn id="0" idx="0"/>
            </p:cNvCxnSpPr>
            <p:nvPr/>
          </p:nvCxnSpPr>
          <p:spPr bwMode="auto">
            <a:xfrm flipH="1">
              <a:off x="5410200" y="3657600"/>
              <a:ext cx="914400" cy="129540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916" name="AutoShape 44"/>
            <p:cNvCxnSpPr>
              <a:cxnSpLocks noChangeShapeType="1"/>
              <a:endCxn id="975883" idx="0"/>
            </p:cNvCxnSpPr>
            <p:nvPr/>
          </p:nvCxnSpPr>
          <p:spPr bwMode="auto">
            <a:xfrm>
              <a:off x="2286000" y="3810000"/>
              <a:ext cx="0" cy="120015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917" name="AutoShape 45"/>
            <p:cNvCxnSpPr>
              <a:cxnSpLocks noChangeShapeType="1"/>
              <a:endCxn id="0" idx="0"/>
            </p:cNvCxnSpPr>
            <p:nvPr/>
          </p:nvCxnSpPr>
          <p:spPr bwMode="auto">
            <a:xfrm>
              <a:off x="2286000" y="3810000"/>
              <a:ext cx="1219200" cy="114300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918" name="AutoShape 46"/>
            <p:cNvCxnSpPr>
              <a:cxnSpLocks noChangeShapeType="1"/>
            </p:cNvCxnSpPr>
            <p:nvPr/>
          </p:nvCxnSpPr>
          <p:spPr bwMode="auto">
            <a:xfrm>
              <a:off x="2286000" y="3886200"/>
              <a:ext cx="0" cy="112395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75919" name="AutoShape 47"/>
            <p:cNvCxnSpPr>
              <a:cxnSpLocks noChangeShapeType="1"/>
              <a:endCxn id="0" idx="0"/>
            </p:cNvCxnSpPr>
            <p:nvPr/>
          </p:nvCxnSpPr>
          <p:spPr bwMode="auto">
            <a:xfrm>
              <a:off x="6324600" y="3657600"/>
              <a:ext cx="990600" cy="1295400"/>
            </a:xfrm>
            <a:prstGeom prst="straightConnector1">
              <a:avLst/>
            </a:prstGeom>
            <a:noFill/>
            <a:ln w="25400" cap="sq">
              <a:solidFill>
                <a:schemeClr val="tx1"/>
              </a:solidFill>
              <a:round/>
              <a:headEnd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975920" name="Text Box 48"/>
            <p:cNvSpPr txBox="1">
              <a:spLocks noChangeArrowheads="1"/>
            </p:cNvSpPr>
            <p:nvPr/>
          </p:nvSpPr>
          <p:spPr bwMode="auto">
            <a:xfrm>
              <a:off x="1066800" y="1295400"/>
              <a:ext cx="26670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P(A) = 1/2</a:t>
              </a:r>
            </a:p>
          </p:txBody>
        </p:sp>
        <p:sp>
          <p:nvSpPr>
            <p:cNvPr id="975921" name="Text Box 49"/>
            <p:cNvSpPr txBox="1">
              <a:spLocks noChangeArrowheads="1"/>
            </p:cNvSpPr>
            <p:nvPr/>
          </p:nvSpPr>
          <p:spPr bwMode="auto">
            <a:xfrm>
              <a:off x="2209800" y="4202596"/>
              <a:ext cx="6858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1/3</a:t>
              </a:r>
            </a:p>
          </p:txBody>
        </p:sp>
        <p:sp>
          <p:nvSpPr>
            <p:cNvPr id="975922" name="Text Box 50"/>
            <p:cNvSpPr txBox="1">
              <a:spLocks noChangeArrowheads="1"/>
            </p:cNvSpPr>
            <p:nvPr/>
          </p:nvSpPr>
          <p:spPr bwMode="auto">
            <a:xfrm>
              <a:off x="2703440" y="3612872"/>
              <a:ext cx="25908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dirty="0"/>
                <a:t>P(1|A) = 1/3</a:t>
              </a:r>
            </a:p>
          </p:txBody>
        </p:sp>
        <p:sp>
          <p:nvSpPr>
            <p:cNvPr id="975923" name="Text Box 51"/>
            <p:cNvSpPr txBox="1">
              <a:spLocks noChangeArrowheads="1"/>
            </p:cNvSpPr>
            <p:nvPr/>
          </p:nvSpPr>
          <p:spPr bwMode="auto">
            <a:xfrm>
              <a:off x="5898872" y="3521762"/>
              <a:ext cx="29718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400" dirty="0"/>
                <a:t>P(2|B) =1/2</a:t>
              </a:r>
            </a:p>
          </p:txBody>
        </p:sp>
        <p:sp>
          <p:nvSpPr>
            <p:cNvPr id="975924" name="Text Box 52"/>
            <p:cNvSpPr txBox="1">
              <a:spLocks noChangeArrowheads="1"/>
            </p:cNvSpPr>
            <p:nvPr/>
          </p:nvSpPr>
          <p:spPr bwMode="auto">
            <a:xfrm>
              <a:off x="5334000" y="1295400"/>
              <a:ext cx="289560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P(B) = 1/2</a:t>
              </a:r>
            </a:p>
          </p:txBody>
        </p:sp>
        <p:sp>
          <p:nvSpPr>
            <p:cNvPr id="975925" name="Text Box 53"/>
            <p:cNvSpPr txBox="1">
              <a:spLocks noChangeArrowheads="1"/>
            </p:cNvSpPr>
            <p:nvPr/>
          </p:nvSpPr>
          <p:spPr bwMode="auto">
            <a:xfrm>
              <a:off x="3182177" y="4221163"/>
              <a:ext cx="6858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1/3</a:t>
              </a:r>
            </a:p>
          </p:txBody>
        </p:sp>
        <p:sp>
          <p:nvSpPr>
            <p:cNvPr id="975926" name="Text Box 54"/>
            <p:cNvSpPr txBox="1">
              <a:spLocks noChangeArrowheads="1"/>
            </p:cNvSpPr>
            <p:nvPr/>
          </p:nvSpPr>
          <p:spPr bwMode="auto">
            <a:xfrm>
              <a:off x="1798981" y="5644596"/>
              <a:ext cx="7620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1/6</a:t>
              </a:r>
            </a:p>
          </p:txBody>
        </p:sp>
        <p:sp>
          <p:nvSpPr>
            <p:cNvPr id="975928" name="Text Box 56"/>
            <p:cNvSpPr txBox="1">
              <a:spLocks noChangeArrowheads="1"/>
            </p:cNvSpPr>
            <p:nvPr/>
          </p:nvSpPr>
          <p:spPr bwMode="auto">
            <a:xfrm>
              <a:off x="824948" y="4195763"/>
              <a:ext cx="6858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1/3</a:t>
              </a:r>
            </a:p>
          </p:txBody>
        </p:sp>
        <p:sp>
          <p:nvSpPr>
            <p:cNvPr id="975929" name="Text Box 57"/>
            <p:cNvSpPr txBox="1">
              <a:spLocks noChangeArrowheads="1"/>
            </p:cNvSpPr>
            <p:nvPr/>
          </p:nvSpPr>
          <p:spPr bwMode="auto">
            <a:xfrm>
              <a:off x="3109290" y="5619748"/>
              <a:ext cx="7620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1/6</a:t>
              </a:r>
            </a:p>
          </p:txBody>
        </p:sp>
        <p:sp>
          <p:nvSpPr>
            <p:cNvPr id="975930" name="Text Box 58"/>
            <p:cNvSpPr txBox="1">
              <a:spLocks noChangeArrowheads="1"/>
            </p:cNvSpPr>
            <p:nvPr/>
          </p:nvSpPr>
          <p:spPr bwMode="auto">
            <a:xfrm>
              <a:off x="6828183" y="5584964"/>
              <a:ext cx="868017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1/4</a:t>
              </a:r>
            </a:p>
          </p:txBody>
        </p:sp>
        <p:sp>
          <p:nvSpPr>
            <p:cNvPr id="975931" name="Text Box 59"/>
            <p:cNvSpPr txBox="1">
              <a:spLocks noChangeArrowheads="1"/>
            </p:cNvSpPr>
            <p:nvPr/>
          </p:nvSpPr>
          <p:spPr bwMode="auto">
            <a:xfrm>
              <a:off x="533398" y="5634652"/>
              <a:ext cx="7620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/>
                <a:t>1/6</a:t>
              </a:r>
            </a:p>
          </p:txBody>
        </p:sp>
        <p:sp>
          <p:nvSpPr>
            <p:cNvPr id="975932" name="Text Box 60"/>
            <p:cNvSpPr txBox="1">
              <a:spLocks noChangeArrowheads="1"/>
            </p:cNvSpPr>
            <p:nvPr/>
          </p:nvSpPr>
          <p:spPr bwMode="auto">
            <a:xfrm>
              <a:off x="5029200" y="5585788"/>
              <a:ext cx="762000" cy="476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ap="sq">
                  <a:solidFill>
                    <a:srgbClr val="33CCCC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7432" rIns="27432" anchorCtr="1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en-US" sz="2800" dirty="0"/>
                <a:t>1/4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75935" name="Text Box 63"/>
              <p:cNvSpPr txBox="1">
                <a:spLocks noChangeArrowheads="1"/>
              </p:cNvSpPr>
              <p:nvPr/>
            </p:nvSpPr>
            <p:spPr bwMode="auto">
              <a:xfrm>
                <a:off x="410819" y="5043457"/>
                <a:ext cx="8077200" cy="101566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27432" rIns="27432" anchorCtr="1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en-US" altLang="en-US" sz="2400" dirty="0">
                    <a:solidFill>
                      <a:schemeClr val="tx2"/>
                    </a:solidFill>
                  </a:rPr>
                  <a:t>P({1,2,3}) = P({1,3}</a:t>
                </a:r>
                <a14:m>
                  <m:oMath xmlns:m="http://schemas.openxmlformats.org/officeDocument/2006/math">
                    <m:r>
                      <a:rPr lang="en-US" altLang="en-US" sz="2400" i="1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</m:oMath>
                </a14:m>
                <a:r>
                  <a:rPr lang="en-US" altLang="en-US" sz="2400" dirty="0">
                    <a:solidFill>
                      <a:schemeClr val="tx2"/>
                    </a:solidFill>
                  </a:rPr>
                  <a:t>) + P{{2}</a:t>
                </a:r>
                <a:r>
                  <a:rPr lang="en-US" altLang="en-US" sz="2400" dirty="0">
                    <a:solidFill>
                      <a:schemeClr val="tx2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en-US" sz="2400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m:rPr>
                        <m:sty m:val="p"/>
                      </m:rPr>
                      <a:rPr lang="en-US" altLang="en-US" sz="2400" b="0" i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B</m:t>
                    </m:r>
                  </m:oMath>
                </a14:m>
                <a:r>
                  <a:rPr lang="en-US" altLang="en-US" sz="2400" dirty="0">
                    <a:solidFill>
                      <a:schemeClr val="tx2"/>
                    </a:solidFill>
                  </a:rPr>
                  <a:t>}</a:t>
                </a:r>
              </a:p>
              <a:p>
                <a:pPr>
                  <a:spcBef>
                    <a:spcPct val="50000"/>
                  </a:spcBef>
                </a:pPr>
                <a:r>
                  <a:rPr lang="en-US" altLang="en-US" sz="2400" dirty="0">
                    <a:solidFill>
                      <a:schemeClr val="tx2"/>
                    </a:solidFill>
                  </a:rPr>
                  <a:t>  = P(A)*P({1,3}|A) + P(B)*P(2|B) = 1/2*2/3 + 1/2*1/2 = ?</a:t>
                </a:r>
              </a:p>
            </p:txBody>
          </p:sp>
        </mc:Choice>
        <mc:Fallback xmlns="">
          <p:sp>
            <p:nvSpPr>
              <p:cNvPr id="975935" name="Text Box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0819" y="5043457"/>
                <a:ext cx="8077200" cy="1015663"/>
              </a:xfrm>
              <a:prstGeom prst="rect">
                <a:avLst/>
              </a:prstGeom>
              <a:blipFill>
                <a:blip r:embed="rId15"/>
                <a:stretch>
                  <a:fillRect t="-2439" b="-1219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 cap="sq">
                    <a:solidFill>
                      <a:srgbClr val="33CCCC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Text Box 53">
            <a:extLst>
              <a:ext uri="{FF2B5EF4-FFF2-40B4-BE49-F238E27FC236}">
                <a16:creationId xmlns:a16="http://schemas.microsoft.com/office/drawing/2014/main" id="{0274E646-C0E9-5945-83F6-DA87624652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482" y="2626503"/>
            <a:ext cx="6054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sq">
                <a:solidFill>
                  <a:srgbClr val="33CC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rIns="27432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/>
              <a:t>1/2</a:t>
            </a:r>
          </a:p>
        </p:txBody>
      </p:sp>
      <p:sp>
        <p:nvSpPr>
          <p:cNvPr id="55" name="Text Box 53">
            <a:extLst>
              <a:ext uri="{FF2B5EF4-FFF2-40B4-BE49-F238E27FC236}">
                <a16:creationId xmlns:a16="http://schemas.microsoft.com/office/drawing/2014/main" id="{33D1A33C-E73F-AA4F-9321-0853FF6D83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7540" y="2593835"/>
            <a:ext cx="6054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ap="sq">
                <a:solidFill>
                  <a:srgbClr val="33CCCC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7432" rIns="27432" anchorCtr="1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sz="2800" dirty="0"/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7921605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9274" y="1514587"/>
            <a:ext cx="8042277" cy="4343400"/>
          </a:xfrm>
        </p:spPr>
        <p:txBody>
          <a:bodyPr>
            <a:noAutofit/>
          </a:bodyPr>
          <a:lstStyle/>
          <a:p>
            <a:r>
              <a:rPr lang="en-US" dirty="0"/>
              <a:t>Conditional Probability</a:t>
            </a:r>
          </a:p>
          <a:p>
            <a:r>
              <a:rPr lang="en-US" dirty="0"/>
              <a:t>Independence and Multiplication Rule</a:t>
            </a:r>
          </a:p>
          <a:p>
            <a:r>
              <a:rPr lang="en-US" dirty="0"/>
              <a:t>Monty Hall Problem</a:t>
            </a:r>
          </a:p>
          <a:p>
            <a:r>
              <a:rPr lang="en-US" dirty="0">
                <a:solidFill>
                  <a:schemeClr val="bg2"/>
                </a:solidFill>
              </a:rPr>
              <a:t>Summary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583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2116" y="107576"/>
            <a:ext cx="5457938" cy="1336956"/>
          </a:xfrm>
        </p:spPr>
        <p:txBody>
          <a:bodyPr/>
          <a:lstStyle/>
          <a:p>
            <a:r>
              <a:rPr lang="en-US" sz="4000" dirty="0"/>
              <a:t>Monty</a:t>
            </a:r>
            <a:r>
              <a:rPr lang="en-US" sz="4000" baseline="0" dirty="0"/>
              <a:t> Hall Problem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25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are on a TV game show</a:t>
            </a:r>
          </a:p>
          <a:p>
            <a:r>
              <a:rPr lang="en-US" dirty="0"/>
              <a:t>There are 3 closed doors, and you can pick one</a:t>
            </a:r>
          </a:p>
          <a:p>
            <a:pPr lvl="1"/>
            <a:r>
              <a:rPr lang="en-US" dirty="0"/>
              <a:t>A car is randomly placed behind one door</a:t>
            </a:r>
          </a:p>
          <a:p>
            <a:pPr lvl="1"/>
            <a:r>
              <a:rPr lang="en-US" dirty="0"/>
              <a:t>Goats are behind the two other doors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You pick door number 1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763605" y="3629340"/>
            <a:ext cx="1590341" cy="1552361"/>
            <a:chOff x="1204818" y="3549066"/>
            <a:chExt cx="2336371" cy="2280574"/>
          </a:xfrm>
        </p:grpSpPr>
        <p:sp>
          <p:nvSpPr>
            <p:cNvPr id="7" name="Rectangle 6"/>
            <p:cNvSpPr/>
            <p:nvPr/>
          </p:nvSpPr>
          <p:spPr>
            <a:xfrm>
              <a:off x="1204818" y="3549066"/>
              <a:ext cx="2336371" cy="228057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117588" y="3826957"/>
              <a:ext cx="409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3158578" y="4558433"/>
              <a:ext cx="227938" cy="22793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886045" y="3629340"/>
            <a:ext cx="1590341" cy="1552361"/>
            <a:chOff x="1204818" y="3549066"/>
            <a:chExt cx="2336371" cy="2280574"/>
          </a:xfrm>
        </p:grpSpPr>
        <p:sp>
          <p:nvSpPr>
            <p:cNvPr id="12" name="Rectangle 11"/>
            <p:cNvSpPr/>
            <p:nvPr/>
          </p:nvSpPr>
          <p:spPr>
            <a:xfrm>
              <a:off x="1204818" y="3549066"/>
              <a:ext cx="2336371" cy="228057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075109" y="3826957"/>
              <a:ext cx="533671" cy="682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3158578" y="4558433"/>
              <a:ext cx="227938" cy="22793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970054" y="3629340"/>
            <a:ext cx="1590341" cy="1552361"/>
            <a:chOff x="1204818" y="3549066"/>
            <a:chExt cx="2336371" cy="2280574"/>
          </a:xfrm>
        </p:grpSpPr>
        <p:sp>
          <p:nvSpPr>
            <p:cNvPr id="16" name="Rectangle 15"/>
            <p:cNvSpPr/>
            <p:nvPr/>
          </p:nvSpPr>
          <p:spPr>
            <a:xfrm>
              <a:off x="1204818" y="3549066"/>
              <a:ext cx="2336371" cy="228057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053869" y="3826957"/>
              <a:ext cx="533671" cy="682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</a:t>
              </a:r>
            </a:p>
          </p:txBody>
        </p:sp>
        <p:sp>
          <p:nvSpPr>
            <p:cNvPr id="18" name="Oval 17"/>
            <p:cNvSpPr/>
            <p:nvPr/>
          </p:nvSpPr>
          <p:spPr>
            <a:xfrm>
              <a:off x="3158578" y="4558433"/>
              <a:ext cx="227938" cy="22793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11" b="99064" l="1862" r="88298"/>
                    </a14:imgEffect>
                  </a14:imgLayer>
                </a14:imgProps>
              </a:ext>
            </a:extLst>
          </a:blip>
          <a:srcRect r="10434"/>
          <a:stretch/>
        </p:blipFill>
        <p:spPr>
          <a:xfrm>
            <a:off x="2252137" y="4318009"/>
            <a:ext cx="800162" cy="1268787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6011711" y="107576"/>
            <a:ext cx="3023873" cy="2022376"/>
            <a:chOff x="6439577" y="1371864"/>
            <a:chExt cx="3426574" cy="2291704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5906" y="1600201"/>
              <a:ext cx="2626277" cy="196717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39577" y="1371864"/>
              <a:ext cx="3426574" cy="2291704"/>
            </a:xfrm>
            <a:prstGeom prst="rect">
              <a:avLst/>
            </a:prstGeom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25" b="100000" l="0" r="99633">
                        <a14:foregroundMark x1="15125" y1="65315" x2="15125" y2="65315"/>
                        <a14:foregroundMark x1="15125" y1="81982" x2="15125" y2="819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272634" y="2725065"/>
            <a:ext cx="1169722" cy="38131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5" b="99573" l="1389" r="98843">
                        <a14:foregroundMark x1="25694" y1="22863" x2="25694" y2="22863"/>
                        <a14:foregroundMark x1="22917" y1="26068" x2="22917" y2="26068"/>
                        <a14:foregroundMark x1="39352" y1="25000" x2="39352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327221" y="2974564"/>
            <a:ext cx="528659" cy="5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256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5972581" y="4274973"/>
            <a:ext cx="1590341" cy="1552361"/>
            <a:chOff x="1204818" y="3549066"/>
            <a:chExt cx="2336371" cy="2280574"/>
          </a:xfrm>
        </p:grpSpPr>
        <p:sp>
          <p:nvSpPr>
            <p:cNvPr id="40" name="Rectangle 39"/>
            <p:cNvSpPr/>
            <p:nvPr/>
          </p:nvSpPr>
          <p:spPr>
            <a:xfrm>
              <a:off x="1204818" y="3549066"/>
              <a:ext cx="2336371" cy="228057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053869" y="3826957"/>
              <a:ext cx="533671" cy="682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3158578" y="4558433"/>
              <a:ext cx="227938" cy="22793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</a:t>
            </a:r>
            <a:r>
              <a:rPr lang="en-US" baseline="0" dirty="0"/>
              <a:t> Hall Problem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26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host will open one of the other doors (2 or 3) to reveal a goat</a:t>
            </a:r>
          </a:p>
          <a:p>
            <a:pPr lvl="1"/>
            <a:r>
              <a:rPr lang="en-US" dirty="0"/>
              <a:t>If both doors have goats, the host will randomly pick a door to open</a:t>
            </a:r>
          </a:p>
          <a:p>
            <a:r>
              <a:rPr lang="en-US" dirty="0"/>
              <a:t>Suppose the host opens Door 3, revealing a goat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1759008" y="4277761"/>
            <a:ext cx="1590341" cy="1552361"/>
            <a:chOff x="1204818" y="3549066"/>
            <a:chExt cx="2336371" cy="2280574"/>
          </a:xfrm>
        </p:grpSpPr>
        <p:sp>
          <p:nvSpPr>
            <p:cNvPr id="21" name="Rectangle 20"/>
            <p:cNvSpPr/>
            <p:nvPr/>
          </p:nvSpPr>
          <p:spPr>
            <a:xfrm>
              <a:off x="1204818" y="3549066"/>
              <a:ext cx="2336371" cy="228057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7588" y="3826957"/>
              <a:ext cx="409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158578" y="4558433"/>
              <a:ext cx="227938" cy="22793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81448" y="4277761"/>
            <a:ext cx="1590341" cy="1552361"/>
            <a:chOff x="1204818" y="3549066"/>
            <a:chExt cx="2336371" cy="2280574"/>
          </a:xfrm>
        </p:grpSpPr>
        <p:sp>
          <p:nvSpPr>
            <p:cNvPr id="25" name="Rectangle 24"/>
            <p:cNvSpPr/>
            <p:nvPr/>
          </p:nvSpPr>
          <p:spPr>
            <a:xfrm>
              <a:off x="1204818" y="3549066"/>
              <a:ext cx="2336371" cy="228057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75109" y="3826957"/>
              <a:ext cx="533671" cy="682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158578" y="4558433"/>
              <a:ext cx="227938" cy="22793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11" b="99064" l="1862" r="88298"/>
                    </a14:imgEffect>
                  </a14:imgLayer>
                </a14:imgProps>
              </a:ext>
            </a:extLst>
          </a:blip>
          <a:srcRect r="10434"/>
          <a:stretch/>
        </p:blipFill>
        <p:spPr>
          <a:xfrm>
            <a:off x="2247540" y="4966430"/>
            <a:ext cx="800162" cy="1268787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5379341" y="4275429"/>
            <a:ext cx="2201320" cy="1680047"/>
            <a:chOff x="5379341" y="4275429"/>
            <a:chExt cx="2201320" cy="1680047"/>
          </a:xfrm>
        </p:grpSpPr>
        <p:sp>
          <p:nvSpPr>
            <p:cNvPr id="29" name="Rectangle 28"/>
            <p:cNvSpPr/>
            <p:nvPr/>
          </p:nvSpPr>
          <p:spPr>
            <a:xfrm>
              <a:off x="5965457" y="4277761"/>
              <a:ext cx="1590341" cy="1552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148134" y="4275429"/>
              <a:ext cx="1432527" cy="1551905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5379341" y="4403115"/>
              <a:ext cx="1590341" cy="1552361"/>
              <a:chOff x="-1751891" y="3598904"/>
              <a:chExt cx="1590341" cy="1552361"/>
            </a:xfrm>
            <a:scene3d>
              <a:camera prst="orthographicFront">
                <a:rot lat="600000" lon="4500000" rev="0"/>
              </a:camera>
              <a:lightRig rig="threePt" dir="t"/>
            </a:scene3d>
          </p:grpSpPr>
          <p:sp>
            <p:nvSpPr>
              <p:cNvPr id="35" name="Rectangle 34"/>
              <p:cNvSpPr/>
              <p:nvPr/>
            </p:nvSpPr>
            <p:spPr>
              <a:xfrm>
                <a:off x="-1751891" y="3598904"/>
                <a:ext cx="1590341" cy="1552361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-1173952" y="3788061"/>
                <a:ext cx="363264" cy="464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-421989" y="4285969"/>
                <a:ext cx="155155" cy="15515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640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Monty</a:t>
            </a:r>
            <a:r>
              <a:rPr lang="en-US" baseline="0" dirty="0"/>
              <a:t> Hall Problem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27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9274" y="1600201"/>
            <a:ext cx="8137525" cy="4343400"/>
          </a:xfrm>
        </p:spPr>
        <p:txBody>
          <a:bodyPr/>
          <a:lstStyle/>
          <a:p>
            <a:r>
              <a:rPr lang="en-US" dirty="0"/>
              <a:t>Now the host offers you a choice:</a:t>
            </a:r>
          </a:p>
          <a:p>
            <a:pPr lvl="1"/>
            <a:r>
              <a:rPr lang="en-US" b="1" i="1" dirty="0"/>
              <a:t>Stick</a:t>
            </a:r>
            <a:r>
              <a:rPr lang="en-US" i="1" dirty="0"/>
              <a:t> </a:t>
            </a:r>
            <a:r>
              <a:rPr lang="en-US" dirty="0"/>
              <a:t>with your current Door 1 or </a:t>
            </a:r>
            <a:r>
              <a:rPr lang="en-US" b="1" i="1" dirty="0"/>
              <a:t>switch</a:t>
            </a:r>
            <a:r>
              <a:rPr lang="en-US" dirty="0"/>
              <a:t> to Door 2?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What is the probability that you will win by </a:t>
            </a:r>
            <a:r>
              <a:rPr lang="en-US" i="1" dirty="0"/>
              <a:t>switching</a:t>
            </a:r>
            <a:r>
              <a:rPr lang="en-US" dirty="0"/>
              <a:t>?</a:t>
            </a:r>
          </a:p>
          <a:p>
            <a:pPr lvl="2"/>
            <a:r>
              <a:rPr lang="en-US" dirty="0"/>
              <a:t>a) 33%    b) 50%    c) 66%   d) 100%</a:t>
            </a:r>
          </a:p>
          <a:p>
            <a:pPr lvl="1"/>
            <a:r>
              <a:rPr lang="en-US" dirty="0"/>
              <a:t>(What is the probability that the car is behind Door 2?)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759008" y="2727831"/>
            <a:ext cx="1590341" cy="1552361"/>
            <a:chOff x="1204818" y="3549066"/>
            <a:chExt cx="2336371" cy="2280574"/>
          </a:xfrm>
        </p:grpSpPr>
        <p:sp>
          <p:nvSpPr>
            <p:cNvPr id="21" name="Rectangle 20"/>
            <p:cNvSpPr/>
            <p:nvPr/>
          </p:nvSpPr>
          <p:spPr>
            <a:xfrm>
              <a:off x="1204818" y="3549066"/>
              <a:ext cx="2336371" cy="228057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17588" y="3826957"/>
              <a:ext cx="409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3158578" y="4558433"/>
              <a:ext cx="227938" cy="22793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81448" y="2727831"/>
            <a:ext cx="1590341" cy="1552361"/>
            <a:chOff x="1204818" y="3549066"/>
            <a:chExt cx="2336371" cy="2280574"/>
          </a:xfrm>
        </p:grpSpPr>
        <p:sp>
          <p:nvSpPr>
            <p:cNvPr id="25" name="Rectangle 24"/>
            <p:cNvSpPr/>
            <p:nvPr/>
          </p:nvSpPr>
          <p:spPr>
            <a:xfrm>
              <a:off x="1204818" y="3549066"/>
              <a:ext cx="2336371" cy="2280574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075109" y="3826957"/>
              <a:ext cx="533671" cy="682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27" name="Oval 26"/>
            <p:cNvSpPr/>
            <p:nvPr/>
          </p:nvSpPr>
          <p:spPr>
            <a:xfrm>
              <a:off x="3158578" y="4558433"/>
              <a:ext cx="227938" cy="227938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5965457" y="2727831"/>
            <a:ext cx="1590341" cy="155236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mpd="sng">
            <a:solidFill>
              <a:schemeClr val="tx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11" b="99064" l="1862" r="88298"/>
                    </a14:imgEffect>
                  </a14:imgLayer>
                </a14:imgProps>
              </a:ext>
            </a:extLst>
          </a:blip>
          <a:srcRect r="10434"/>
          <a:stretch/>
        </p:blipFill>
        <p:spPr>
          <a:xfrm>
            <a:off x="2247540" y="3416500"/>
            <a:ext cx="800162" cy="1268787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5" b="99573" l="1389" r="98843">
                        <a14:foregroundMark x1="25694" y1="22863" x2="25694" y2="22863"/>
                        <a14:foregroundMark x1="22917" y1="26068" x2="22917" y2="26068"/>
                        <a14:foregroundMark x1="39352" y1="25000" x2="39352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6148134" y="2725499"/>
            <a:ext cx="1432527" cy="1551905"/>
          </a:xfrm>
          <a:prstGeom prst="rect">
            <a:avLst/>
          </a:prstGeom>
        </p:spPr>
      </p:pic>
      <p:grpSp>
        <p:nvGrpSpPr>
          <p:cNvPr id="38" name="Group 37"/>
          <p:cNvGrpSpPr/>
          <p:nvPr/>
        </p:nvGrpSpPr>
        <p:grpSpPr>
          <a:xfrm>
            <a:off x="5379341" y="2853185"/>
            <a:ext cx="1590341" cy="1552361"/>
            <a:chOff x="-1751891" y="3598904"/>
            <a:chExt cx="1590341" cy="1552361"/>
          </a:xfrm>
          <a:scene3d>
            <a:camera prst="orthographicFront">
              <a:rot lat="600000" lon="4500000" rev="0"/>
            </a:camera>
            <a:lightRig rig="threePt" dir="t"/>
          </a:scene3d>
        </p:grpSpPr>
        <p:sp>
          <p:nvSpPr>
            <p:cNvPr id="35" name="Rectangle 34"/>
            <p:cNvSpPr/>
            <p:nvPr/>
          </p:nvSpPr>
          <p:spPr>
            <a:xfrm>
              <a:off x="-1751891" y="3598904"/>
              <a:ext cx="1590341" cy="1552361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-1173952" y="3788061"/>
              <a:ext cx="363264" cy="4646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</a:t>
              </a:r>
            </a:p>
          </p:txBody>
        </p:sp>
        <p:sp>
          <p:nvSpPr>
            <p:cNvPr id="37" name="Oval 36"/>
            <p:cNvSpPr/>
            <p:nvPr/>
          </p:nvSpPr>
          <p:spPr>
            <a:xfrm>
              <a:off x="-421989" y="4285969"/>
              <a:ext cx="155155" cy="155155"/>
            </a:xfrm>
            <a:prstGeom prst="ellipse">
              <a:avLst/>
            </a:prstGeom>
            <a:solidFill>
              <a:schemeClr val="tx2">
                <a:lumMod val="75000"/>
                <a:lumOff val="2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693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9274" y="1600201"/>
            <a:ext cx="8339231" cy="4343400"/>
          </a:xfrm>
        </p:spPr>
        <p:txBody>
          <a:bodyPr/>
          <a:lstStyle/>
          <a:p>
            <a:r>
              <a:rPr lang="en-US" dirty="0"/>
              <a:t>The best choice is to </a:t>
            </a:r>
            <a:r>
              <a:rPr lang="en-US" i="1" dirty="0"/>
              <a:t>switch</a:t>
            </a:r>
            <a:r>
              <a:rPr lang="en-US" dirty="0"/>
              <a:t> doors!</a:t>
            </a:r>
          </a:p>
          <a:p>
            <a:pPr lvl="1"/>
            <a:r>
              <a:rPr lang="en-US" dirty="0"/>
              <a:t>After the host opens a door, the probability that the car is behind the remaining door becomes 66.6%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lvl="1"/>
            <a:r>
              <a:rPr lang="en-US" dirty="0"/>
              <a:t>This is counter-intuitive – our intuition is 50% probability for both closed doors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638182" y="2961267"/>
            <a:ext cx="5821653" cy="1842776"/>
            <a:chOff x="2638182" y="3083659"/>
            <a:chExt cx="5821653" cy="1842776"/>
          </a:xfrm>
        </p:grpSpPr>
        <p:grpSp>
          <p:nvGrpSpPr>
            <p:cNvPr id="20" name="Group 19"/>
            <p:cNvGrpSpPr/>
            <p:nvPr/>
          </p:nvGrpSpPr>
          <p:grpSpPr>
            <a:xfrm>
              <a:off x="2638182" y="3085991"/>
              <a:ext cx="1590341" cy="1552361"/>
              <a:chOff x="1204818" y="3549066"/>
              <a:chExt cx="2336371" cy="2280574"/>
            </a:xfrm>
          </p:grpSpPr>
          <p:sp>
            <p:nvSpPr>
              <p:cNvPr id="21" name="Rectangle 20"/>
              <p:cNvSpPr/>
              <p:nvPr/>
            </p:nvSpPr>
            <p:spPr>
              <a:xfrm>
                <a:off x="1204818" y="3549066"/>
                <a:ext cx="2336371" cy="228057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2117588" y="3826957"/>
                <a:ext cx="40908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158578" y="4558433"/>
                <a:ext cx="227938" cy="227938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4760622" y="3085991"/>
              <a:ext cx="1590341" cy="1552361"/>
              <a:chOff x="1204818" y="3549066"/>
              <a:chExt cx="2336371" cy="2280574"/>
            </a:xfrm>
          </p:grpSpPr>
          <p:sp>
            <p:nvSpPr>
              <p:cNvPr id="25" name="Rectangle 24"/>
              <p:cNvSpPr/>
              <p:nvPr/>
            </p:nvSpPr>
            <p:spPr>
              <a:xfrm>
                <a:off x="1204818" y="3549066"/>
                <a:ext cx="2336371" cy="228057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TextBox 25"/>
              <p:cNvSpPr txBox="1"/>
              <p:nvPr/>
            </p:nvSpPr>
            <p:spPr>
              <a:xfrm>
                <a:off x="2075109" y="3826957"/>
                <a:ext cx="533671" cy="6825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2</a:t>
                </a: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3158578" y="4558433"/>
                <a:ext cx="227938" cy="227938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9" name="Rectangle 28"/>
            <p:cNvSpPr/>
            <p:nvPr/>
          </p:nvSpPr>
          <p:spPr>
            <a:xfrm>
              <a:off x="6844631" y="3085991"/>
              <a:ext cx="1590341" cy="1552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1" b="99064" l="1862" r="88298"/>
                      </a14:imgEffect>
                    </a14:imgLayer>
                  </a14:imgProps>
                </a:ext>
              </a:extLst>
            </a:blip>
            <a:srcRect r="10434"/>
            <a:stretch/>
          </p:blipFill>
          <p:spPr>
            <a:xfrm>
              <a:off x="3249978" y="3833179"/>
              <a:ext cx="689463" cy="109325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7027308" y="3083659"/>
              <a:ext cx="1432527" cy="1551905"/>
            </a:xfrm>
            <a:prstGeom prst="rect">
              <a:avLst/>
            </a:prstGeom>
          </p:spPr>
        </p:pic>
        <p:grpSp>
          <p:nvGrpSpPr>
            <p:cNvPr id="38" name="Group 37"/>
            <p:cNvGrpSpPr/>
            <p:nvPr/>
          </p:nvGrpSpPr>
          <p:grpSpPr>
            <a:xfrm>
              <a:off x="6258515" y="3211345"/>
              <a:ext cx="1590341" cy="1552361"/>
              <a:chOff x="-1751891" y="3598904"/>
              <a:chExt cx="1590341" cy="1552361"/>
            </a:xfrm>
            <a:scene3d>
              <a:camera prst="orthographicFront">
                <a:rot lat="600000" lon="4500000" rev="0"/>
              </a:camera>
              <a:lightRig rig="threePt" dir="t"/>
            </a:scene3d>
          </p:grpSpPr>
          <p:sp>
            <p:nvSpPr>
              <p:cNvPr id="35" name="Rectangle 34"/>
              <p:cNvSpPr/>
              <p:nvPr/>
            </p:nvSpPr>
            <p:spPr>
              <a:xfrm>
                <a:off x="-1751891" y="3598904"/>
                <a:ext cx="1590341" cy="1552361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-1173952" y="3788061"/>
                <a:ext cx="363264" cy="4646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</a:t>
                </a:r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-421989" y="4285969"/>
                <a:ext cx="155155" cy="15515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390743" y="4832322"/>
          <a:ext cx="8173227" cy="370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216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69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654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1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Probability of Car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    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385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by 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/>
          <a:lstStyle/>
          <a:p>
            <a:r>
              <a:rPr lang="en-US" dirty="0"/>
              <a:t>Assume we pick Door 1, list out all scenarios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If car is picked first, you will lose by switching</a:t>
            </a:r>
          </a:p>
          <a:p>
            <a:pPr lvl="1"/>
            <a:r>
              <a:rPr lang="en-US" dirty="0"/>
              <a:t>If goat is picked first, you will win by switching (the 2</a:t>
            </a:r>
            <a:r>
              <a:rPr lang="en-US" baseline="30000" dirty="0"/>
              <a:t>nd</a:t>
            </a:r>
            <a:r>
              <a:rPr lang="en-US" dirty="0"/>
              <a:t> goat is removed)</a:t>
            </a:r>
          </a:p>
          <a:p>
            <a:pPr lvl="1"/>
            <a:r>
              <a:rPr lang="en-US" dirty="0"/>
              <a:t>Since there are 2 goats, 66.6% chance of winning by switching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29</a:t>
            </a:fld>
            <a:endParaRPr lang="en-US"/>
          </a:p>
        </p:txBody>
      </p:sp>
      <p:graphicFrame>
        <p:nvGraphicFramePr>
          <p:cNvPr id="6" name="Content Placeholder 5"/>
          <p:cNvGraphicFramePr>
            <a:graphicFrameLocks/>
          </p:cNvGraphicFramePr>
          <p:nvPr/>
        </p:nvGraphicFramePr>
        <p:xfrm>
          <a:off x="549275" y="2165259"/>
          <a:ext cx="8042275" cy="229877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8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8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44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Door 1</a:t>
                      </a:r>
                    </a:p>
                    <a:p>
                      <a:pPr algn="ctr"/>
                      <a:r>
                        <a:rPr lang="en-US" dirty="0"/>
                        <a:t>(picked)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 of Sticking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 of Switching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i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i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7" name="Group 26"/>
          <p:cNvGrpSpPr/>
          <p:nvPr/>
        </p:nvGrpSpPr>
        <p:grpSpPr>
          <a:xfrm>
            <a:off x="767484" y="2763051"/>
            <a:ext cx="4169396" cy="585305"/>
            <a:chOff x="767484" y="2763051"/>
            <a:chExt cx="4169396" cy="585305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780465" y="2763051"/>
              <a:ext cx="528659" cy="57271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5" b="100000" l="0" r="99633">
                          <a14:foregroundMark x1="15125" y1="65315" x2="15125" y2="65315"/>
                          <a14:foregroundMark x1="15125" y1="81982" x2="15125" y2="819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67484" y="2915725"/>
              <a:ext cx="1169722" cy="381319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408221" y="2775643"/>
              <a:ext cx="528659" cy="572713"/>
            </a:xfrm>
            <a:prstGeom prst="rect">
              <a:avLst/>
            </a:prstGeom>
          </p:spPr>
        </p:pic>
      </p:grpSp>
      <p:grpSp>
        <p:nvGrpSpPr>
          <p:cNvPr id="28" name="Group 27"/>
          <p:cNvGrpSpPr/>
          <p:nvPr/>
        </p:nvGrpSpPr>
        <p:grpSpPr>
          <a:xfrm>
            <a:off x="1111147" y="3330087"/>
            <a:ext cx="3837014" cy="585777"/>
            <a:chOff x="1111147" y="3330087"/>
            <a:chExt cx="3837014" cy="585777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111147" y="3343151"/>
              <a:ext cx="528659" cy="572713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25" b="100000" l="0" r="99633">
                          <a14:foregroundMark x1="15125" y1="65315" x2="15125" y2="65315"/>
                          <a14:foregroundMark x1="15125" y1="81982" x2="15125" y2="819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536363" y="3457341"/>
              <a:ext cx="1169722" cy="381319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419502" y="3330087"/>
              <a:ext cx="528659" cy="572713"/>
            </a:xfrm>
            <a:prstGeom prst="rect">
              <a:avLst/>
            </a:prstGeom>
          </p:spPr>
        </p:pic>
      </p:grpSp>
      <p:grpSp>
        <p:nvGrpSpPr>
          <p:cNvPr id="29" name="Group 28"/>
          <p:cNvGrpSpPr/>
          <p:nvPr/>
        </p:nvGrpSpPr>
        <p:grpSpPr>
          <a:xfrm>
            <a:off x="1099866" y="3868612"/>
            <a:ext cx="4172928" cy="585777"/>
            <a:chOff x="1099866" y="3868612"/>
            <a:chExt cx="4172928" cy="58577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099866" y="3881676"/>
              <a:ext cx="528659" cy="57271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25" b="100000" l="0" r="99633">
                          <a14:foregroundMark x1="15125" y1="65315" x2="15125" y2="65315"/>
                          <a14:foregroundMark x1="15125" y1="81982" x2="15125" y2="819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03072" y="3995866"/>
              <a:ext cx="1169722" cy="381319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780465" y="3868612"/>
              <a:ext cx="528659" cy="572713"/>
            </a:xfrm>
            <a:prstGeom prst="rect">
              <a:avLst/>
            </a:prstGeom>
          </p:spPr>
        </p:pic>
      </p:grpSp>
      <p:sp>
        <p:nvSpPr>
          <p:cNvPr id="23" name="TextBox 22"/>
          <p:cNvSpPr txBox="1"/>
          <p:nvPr/>
        </p:nvSpPr>
        <p:spPr>
          <a:xfrm>
            <a:off x="5906019" y="2899559"/>
            <a:ext cx="2287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Win                    </a:t>
            </a:r>
            <a:r>
              <a:rPr lang="en-US" dirty="0"/>
              <a:t>Lose</a:t>
            </a:r>
            <a:endParaRPr lang="en-US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5844815" y="3457341"/>
            <a:ext cx="234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Lose                </a:t>
            </a:r>
            <a:r>
              <a:rPr lang="en-US" i="1" dirty="0"/>
              <a:t>Win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44205" y="4007515"/>
            <a:ext cx="2349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Lose                </a:t>
            </a:r>
            <a:r>
              <a:rPr lang="en-US" i="1" dirty="0"/>
              <a:t>Win</a:t>
            </a:r>
          </a:p>
        </p:txBody>
      </p:sp>
    </p:spTree>
    <p:extLst>
      <p:ext uri="{BB962C8B-B14F-4D97-AF65-F5344CB8AC3E}">
        <p14:creationId xmlns:p14="http://schemas.microsoft.com/office/powerpoint/2010/main" val="179250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125266"/>
            <a:ext cx="8042276" cy="3263504"/>
          </a:xfrm>
        </p:spPr>
        <p:txBody>
          <a:bodyPr>
            <a:normAutofit/>
          </a:bodyPr>
          <a:lstStyle/>
          <a:p>
            <a:r>
              <a:rPr lang="en-US" dirty="0"/>
              <a:t>The probability of an event is the </a:t>
            </a:r>
            <a:r>
              <a:rPr lang="en-US" i="1" dirty="0"/>
              <a:t>relative frequency </a:t>
            </a:r>
            <a:r>
              <a:rPr lang="en-US" dirty="0"/>
              <a:t>of occurrence in the experiment</a:t>
            </a:r>
          </a:p>
          <a:p>
            <a:r>
              <a:rPr lang="en-US" dirty="0"/>
              <a:t>Probability of event E is</a:t>
            </a:r>
          </a:p>
          <a:p>
            <a:pPr lvl="1">
              <a:spcBef>
                <a:spcPts val="1350"/>
              </a:spcBef>
            </a:pPr>
            <a:r>
              <a:rPr lang="en-US" dirty="0"/>
              <a:t>P(E) = </a:t>
            </a:r>
          </a:p>
          <a:p>
            <a:pPr lvl="1">
              <a:spcBef>
                <a:spcPts val="2250"/>
              </a:spcBef>
            </a:pPr>
            <a:r>
              <a:rPr lang="en-US" dirty="0"/>
              <a:t>The value of P is between 0 and 1, inclusive</a:t>
            </a:r>
          </a:p>
          <a:p>
            <a:pPr lvl="1">
              <a:spcBef>
                <a:spcPts val="2250"/>
              </a:spcBef>
            </a:pPr>
            <a:r>
              <a:rPr lang="en-HK" dirty="0"/>
              <a:t>Assume that each outcome has the same </a:t>
            </a:r>
            <a:r>
              <a:rPr lang="en-HK"/>
              <a:t>relative frequency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</a:t>
            </a:fld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B104089-836D-864D-A301-48DAA6F4D068}"/>
              </a:ext>
            </a:extLst>
          </p:cNvPr>
          <p:cNvGrpSpPr/>
          <p:nvPr/>
        </p:nvGrpSpPr>
        <p:grpSpPr>
          <a:xfrm>
            <a:off x="2149381" y="3565640"/>
            <a:ext cx="3027255" cy="585333"/>
            <a:chOff x="2294524" y="3584182"/>
            <a:chExt cx="3027255" cy="585333"/>
          </a:xfrm>
        </p:grpSpPr>
        <p:sp>
          <p:nvSpPr>
            <p:cNvPr id="6" name="TextBox 5"/>
            <p:cNvSpPr txBox="1"/>
            <p:nvPr/>
          </p:nvSpPr>
          <p:spPr>
            <a:xfrm>
              <a:off x="2329369" y="3584182"/>
              <a:ext cx="195245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number of outcomes in E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94524" y="3869433"/>
              <a:ext cx="2637966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total number of possible outcomes</a:t>
              </a: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352043" y="3892477"/>
              <a:ext cx="2969736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6516089" y="2793435"/>
            <a:ext cx="1566429" cy="1431185"/>
            <a:chOff x="6482695" y="-232385"/>
            <a:chExt cx="2907125" cy="2038378"/>
          </a:xfrm>
        </p:grpSpPr>
        <p:sp>
          <p:nvSpPr>
            <p:cNvPr id="13" name="Oval 12"/>
            <p:cNvSpPr/>
            <p:nvPr/>
          </p:nvSpPr>
          <p:spPr>
            <a:xfrm>
              <a:off x="6482695" y="107576"/>
              <a:ext cx="2907125" cy="169841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Oval 13"/>
            <p:cNvSpPr/>
            <p:nvPr/>
          </p:nvSpPr>
          <p:spPr>
            <a:xfrm>
              <a:off x="7667932" y="660534"/>
              <a:ext cx="1455382" cy="828506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11378" y="-232385"/>
              <a:ext cx="2180502" cy="361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The sample space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851491" y="867435"/>
              <a:ext cx="1098371" cy="3616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/>
                <a:t>event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751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by Enumeration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we pick Door 1, list out all scenarios.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P(win by switching) = 2/3</a:t>
            </a:r>
          </a:p>
          <a:p>
            <a:pPr lvl="1"/>
            <a:r>
              <a:rPr lang="en-US" dirty="0"/>
              <a:t>P(win by sticking) = 1/3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30</a:t>
            </a:fld>
            <a:endParaRPr lang="en-US"/>
          </a:p>
        </p:txBody>
      </p:sp>
      <p:graphicFrame>
        <p:nvGraphicFramePr>
          <p:cNvPr id="17" name="Content Placeholder 5"/>
          <p:cNvGraphicFramePr>
            <a:graphicFrameLocks/>
          </p:cNvGraphicFramePr>
          <p:nvPr/>
        </p:nvGraphicFramePr>
        <p:xfrm>
          <a:off x="549275" y="2165259"/>
          <a:ext cx="8042275" cy="229877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608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8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084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8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044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Door 1</a:t>
                      </a:r>
                    </a:p>
                    <a:p>
                      <a:pPr algn="ctr"/>
                      <a:r>
                        <a:rPr lang="en-US" dirty="0"/>
                        <a:t>(picked)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Door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 of Sticking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 of Switching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Win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Win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/>
                        <a:t>Win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8" name="Picture 17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5" b="99573" l="1389" r="98843">
                        <a14:foregroundMark x1="25694" y1="22863" x2="25694" y2="22863"/>
                        <a14:foregroundMark x1="22917" y1="26068" x2="22917" y2="26068"/>
                        <a14:foregroundMark x1="39352" y1="25000" x2="39352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780465" y="2763051"/>
            <a:ext cx="528659" cy="57271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5" b="100000" l="0" r="99633">
                        <a14:foregroundMark x1="15125" y1="65315" x2="15125" y2="65315"/>
                        <a14:foregroundMark x1="15125" y1="81982" x2="15125" y2="819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7484" y="2915725"/>
            <a:ext cx="1169722" cy="38131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55" b="99573" l="1389" r="98843">
                        <a14:foregroundMark x1="25694" y1="22863" x2="25694" y2="22863"/>
                        <a14:foregroundMark x1="22917" y1="26068" x2="22917" y2="26068"/>
                        <a14:foregroundMark x1="39352" y1="25000" x2="39352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08221" y="2775643"/>
            <a:ext cx="528659" cy="572713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5" b="99573" l="1389" r="98843">
                        <a14:foregroundMark x1="25694" y1="22863" x2="25694" y2="22863"/>
                        <a14:foregroundMark x1="22917" y1="26068" x2="22917" y2="26068"/>
                        <a14:foregroundMark x1="39352" y1="25000" x2="39352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111147" y="3343151"/>
            <a:ext cx="528659" cy="57271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" b="100000" l="0" r="99633">
                        <a14:foregroundMark x1="15125" y1="65315" x2="15125" y2="65315"/>
                        <a14:foregroundMark x1="15125" y1="81982" x2="15125" y2="819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36363" y="3457341"/>
            <a:ext cx="1169722" cy="38131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5" b="99573" l="1389" r="98843">
                        <a14:foregroundMark x1="25694" y1="22863" x2="25694" y2="22863"/>
                        <a14:foregroundMark x1="22917" y1="26068" x2="22917" y2="26068"/>
                        <a14:foregroundMark x1="39352" y1="25000" x2="39352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419502" y="3330087"/>
            <a:ext cx="528659" cy="57271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855" b="99573" l="1389" r="98843">
                        <a14:foregroundMark x1="25694" y1="22863" x2="25694" y2="22863"/>
                        <a14:foregroundMark x1="22917" y1="26068" x2="22917" y2="26068"/>
                        <a14:foregroundMark x1="39352" y1="25000" x2="39352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1099866" y="3881676"/>
            <a:ext cx="528659" cy="57271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25" b="100000" l="0" r="99633">
                        <a14:foregroundMark x1="15125" y1="65315" x2="15125" y2="65315"/>
                        <a14:foregroundMark x1="15125" y1="81982" x2="15125" y2="8198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3072" y="3995866"/>
            <a:ext cx="1169722" cy="38131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5" b="99573" l="1389" r="98843">
                        <a14:foregroundMark x1="25694" y1="22863" x2="25694" y2="22863"/>
                        <a14:foregroundMark x1="22917" y1="26068" x2="22917" y2="26068"/>
                        <a14:foregroundMark x1="39352" y1="25000" x2="39352" y2="25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2780465" y="3868612"/>
            <a:ext cx="528659" cy="57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376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Intuitive Solution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31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19027" y="1714161"/>
            <a:ext cx="4048738" cy="4343400"/>
          </a:xfrm>
        </p:spPr>
        <p:txBody>
          <a:bodyPr/>
          <a:lstStyle/>
          <a:p>
            <a:r>
              <a:rPr lang="en-US" dirty="0"/>
              <a:t>Before opening a door, each door has the same probability to win</a:t>
            </a:r>
          </a:p>
          <a:p>
            <a:pPr lvl="1"/>
            <a:r>
              <a:rPr lang="en-US" dirty="0"/>
              <a:t>66.6% probability that car is behind Doors 2 or 3</a:t>
            </a:r>
          </a:p>
          <a:p>
            <a:r>
              <a:rPr lang="en-US" dirty="0"/>
              <a:t>After opening Door 3,</a:t>
            </a:r>
          </a:p>
          <a:p>
            <a:pPr lvl="1"/>
            <a:r>
              <a:rPr lang="en-US" dirty="0"/>
              <a:t>The probability for Door 3 shifts to Door 2</a:t>
            </a:r>
          </a:p>
          <a:p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5325661" y="2274622"/>
            <a:ext cx="3040457" cy="916744"/>
            <a:chOff x="5325661" y="2274622"/>
            <a:chExt cx="3040457" cy="916744"/>
          </a:xfrm>
        </p:grpSpPr>
        <p:grpSp>
          <p:nvGrpSpPr>
            <p:cNvPr id="48" name="Group 47"/>
            <p:cNvGrpSpPr/>
            <p:nvPr/>
          </p:nvGrpSpPr>
          <p:grpSpPr>
            <a:xfrm>
              <a:off x="5325661" y="2274622"/>
              <a:ext cx="744811" cy="727024"/>
              <a:chOff x="1204818" y="3549066"/>
              <a:chExt cx="2336371" cy="2280574"/>
            </a:xfrm>
          </p:grpSpPr>
          <p:sp>
            <p:nvSpPr>
              <p:cNvPr id="49" name="Rectangle 48"/>
              <p:cNvSpPr/>
              <p:nvPr/>
            </p:nvSpPr>
            <p:spPr>
              <a:xfrm>
                <a:off x="1204818" y="3549066"/>
                <a:ext cx="2336371" cy="228057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/>
              <p:cNvSpPr txBox="1"/>
              <p:nvPr/>
            </p:nvSpPr>
            <p:spPr>
              <a:xfrm>
                <a:off x="1964375" y="3571617"/>
                <a:ext cx="981544" cy="106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</a:t>
                </a:r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3158578" y="4558433"/>
                <a:ext cx="227938" cy="227938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6466202" y="2274622"/>
              <a:ext cx="744811" cy="727024"/>
              <a:chOff x="1204818" y="3549066"/>
              <a:chExt cx="2336371" cy="2280574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1204818" y="3549066"/>
                <a:ext cx="2336371" cy="228057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921896" y="3571617"/>
                <a:ext cx="981544" cy="106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2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3158578" y="4558433"/>
                <a:ext cx="227938" cy="227938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7621306" y="2274622"/>
              <a:ext cx="744812" cy="727024"/>
              <a:chOff x="1204818" y="3549065"/>
              <a:chExt cx="2336372" cy="2280573"/>
            </a:xfrm>
          </p:grpSpPr>
          <p:sp>
            <p:nvSpPr>
              <p:cNvPr id="57" name="Rectangle 56"/>
              <p:cNvSpPr/>
              <p:nvPr/>
            </p:nvSpPr>
            <p:spPr>
              <a:xfrm>
                <a:off x="1204818" y="3549065"/>
                <a:ext cx="2336372" cy="2280573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1900655" y="3571616"/>
                <a:ext cx="981543" cy="106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3</a:t>
                </a: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3158578" y="4558433"/>
                <a:ext cx="227938" cy="227938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1" b="99064" l="1862" r="88298"/>
                      </a14:imgEffect>
                    </a14:imgLayer>
                  </a14:imgProps>
                </a:ext>
              </a:extLst>
            </a:blip>
            <a:srcRect r="10434"/>
            <a:stretch/>
          </p:blipFill>
          <p:spPr>
            <a:xfrm>
              <a:off x="5554457" y="2597149"/>
              <a:ext cx="374743" cy="594217"/>
            </a:xfrm>
            <a:prstGeom prst="rect">
              <a:avLst/>
            </a:prstGeom>
          </p:spPr>
        </p:pic>
      </p:grpSp>
      <p:graphicFrame>
        <p:nvGraphicFramePr>
          <p:cNvPr id="61" name="Table 60"/>
          <p:cNvGraphicFramePr>
            <a:graphicFrameLocks noGrp="1"/>
          </p:cNvGraphicFramePr>
          <p:nvPr/>
        </p:nvGraphicFramePr>
        <p:xfrm>
          <a:off x="5172407" y="1798713"/>
          <a:ext cx="3283554" cy="370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94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 33.3%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  33.3%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14" name="Group 13"/>
          <p:cNvGrpSpPr/>
          <p:nvPr/>
        </p:nvGrpSpPr>
        <p:grpSpPr>
          <a:xfrm>
            <a:off x="5515129" y="3082644"/>
            <a:ext cx="3250800" cy="928897"/>
            <a:chOff x="5515129" y="3082644"/>
            <a:chExt cx="3250800" cy="928897"/>
          </a:xfrm>
        </p:grpSpPr>
        <p:sp>
          <p:nvSpPr>
            <p:cNvPr id="9" name="TextBox 8"/>
            <p:cNvSpPr txBox="1"/>
            <p:nvPr/>
          </p:nvSpPr>
          <p:spPr>
            <a:xfrm>
              <a:off x="5515129" y="3365210"/>
              <a:ext cx="3250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probability behind one of these doors is 66.6%</a:t>
              </a:r>
            </a:p>
          </p:txBody>
        </p:sp>
        <p:sp>
          <p:nvSpPr>
            <p:cNvPr id="69" name="Left Brace 68"/>
            <p:cNvSpPr/>
            <p:nvPr/>
          </p:nvSpPr>
          <p:spPr>
            <a:xfrm rot="16200000">
              <a:off x="7251790" y="2283440"/>
              <a:ext cx="347686" cy="1946093"/>
            </a:xfrm>
            <a:prstGeom prst="leftBrac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328385" y="4033059"/>
            <a:ext cx="3034925" cy="1288283"/>
            <a:chOff x="5328385" y="4033059"/>
            <a:chExt cx="3034925" cy="1288283"/>
          </a:xfrm>
        </p:grpSpPr>
        <p:grpSp>
          <p:nvGrpSpPr>
            <p:cNvPr id="10" name="Group 9"/>
            <p:cNvGrpSpPr/>
            <p:nvPr/>
          </p:nvGrpSpPr>
          <p:grpSpPr>
            <a:xfrm>
              <a:off x="5328385" y="4404598"/>
              <a:ext cx="3023624" cy="916744"/>
              <a:chOff x="4221554" y="4867005"/>
              <a:chExt cx="3023624" cy="916744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6209539" y="4869375"/>
                <a:ext cx="1035639" cy="790399"/>
                <a:chOff x="6258515" y="3083659"/>
                <a:chExt cx="2201320" cy="1680047"/>
              </a:xfrm>
            </p:grpSpPr>
            <p:sp>
              <p:nvSpPr>
                <p:cNvPr id="63" name="Rectangle 62"/>
                <p:cNvSpPr/>
                <p:nvPr/>
              </p:nvSpPr>
              <p:spPr>
                <a:xfrm>
                  <a:off x="6844631" y="3085991"/>
                  <a:ext cx="1590341" cy="155236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855" b="99573" l="1389" r="98843">
                              <a14:foregroundMark x1="25694" y1="22863" x2="25694" y2="22863"/>
                              <a14:foregroundMark x1="22917" y1="26068" x2="22917" y2="26068"/>
                              <a14:foregroundMark x1="39352" y1="25000" x2="39352" y2="25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027308" y="3083659"/>
                  <a:ext cx="1432527" cy="1551905"/>
                </a:xfrm>
                <a:prstGeom prst="rect">
                  <a:avLst/>
                </a:prstGeom>
              </p:spPr>
            </p:pic>
            <p:grpSp>
              <p:nvGrpSpPr>
                <p:cNvPr id="65" name="Group 64"/>
                <p:cNvGrpSpPr/>
                <p:nvPr/>
              </p:nvGrpSpPr>
              <p:grpSpPr>
                <a:xfrm>
                  <a:off x="6258515" y="3211345"/>
                  <a:ext cx="1590341" cy="1552361"/>
                  <a:chOff x="-1751891" y="3598904"/>
                  <a:chExt cx="1590341" cy="1552361"/>
                </a:xfrm>
                <a:scene3d>
                  <a:camera prst="orthographicFront">
                    <a:rot lat="600000" lon="4500000" rev="0"/>
                  </a:camera>
                  <a:lightRig rig="threePt" dir="t"/>
                </a:scene3d>
              </p:grpSpPr>
              <p:sp>
                <p:nvSpPr>
                  <p:cNvPr id="66" name="Rectangle 65"/>
                  <p:cNvSpPr/>
                  <p:nvPr/>
                </p:nvSpPr>
                <p:spPr>
                  <a:xfrm>
                    <a:off x="-1751891" y="3598904"/>
                    <a:ext cx="1590341" cy="1552361"/>
                  </a:xfrm>
                  <a:prstGeom prst="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TextBox 66"/>
                  <p:cNvSpPr txBox="1"/>
                  <p:nvPr/>
                </p:nvSpPr>
                <p:spPr>
                  <a:xfrm>
                    <a:off x="-1173951" y="3788060"/>
                    <a:ext cx="665103" cy="7196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/>
                      <a:t>3</a:t>
                    </a:r>
                    <a:endParaRPr lang="en-US" sz="2800" dirty="0"/>
                  </a:p>
                </p:txBody>
              </p:sp>
              <p:sp>
                <p:nvSpPr>
                  <p:cNvPr id="68" name="Oval 67"/>
                  <p:cNvSpPr/>
                  <p:nvPr/>
                </p:nvSpPr>
                <p:spPr>
                  <a:xfrm>
                    <a:off x="-421989" y="4285969"/>
                    <a:ext cx="155155" cy="155155"/>
                  </a:xfrm>
                  <a:prstGeom prst="ellipse">
                    <a:avLst/>
                  </a:prstGeom>
                  <a:solidFill>
                    <a:schemeClr val="tx2">
                      <a:lumMod val="75000"/>
                      <a:lumOff val="25000"/>
                    </a:schemeClr>
                  </a:solidFill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70" name="Group 69"/>
              <p:cNvGrpSpPr/>
              <p:nvPr/>
            </p:nvGrpSpPr>
            <p:grpSpPr>
              <a:xfrm>
                <a:off x="4221554" y="4867005"/>
                <a:ext cx="744811" cy="727024"/>
                <a:chOff x="1204818" y="3549066"/>
                <a:chExt cx="2336371" cy="2280574"/>
              </a:xfrm>
            </p:grpSpPr>
            <p:sp>
              <p:nvSpPr>
                <p:cNvPr id="71" name="Rectangle 70"/>
                <p:cNvSpPr/>
                <p:nvPr/>
              </p:nvSpPr>
              <p:spPr>
                <a:xfrm>
                  <a:off x="1204818" y="3549066"/>
                  <a:ext cx="2336371" cy="228057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TextBox 71"/>
                <p:cNvSpPr txBox="1"/>
                <p:nvPr/>
              </p:nvSpPr>
              <p:spPr>
                <a:xfrm>
                  <a:off x="1964375" y="3571617"/>
                  <a:ext cx="981544" cy="1061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1</a:t>
                  </a:r>
                </a:p>
              </p:txBody>
            </p:sp>
            <p:sp>
              <p:nvSpPr>
                <p:cNvPr id="73" name="Oval 72"/>
                <p:cNvSpPr/>
                <p:nvPr/>
              </p:nvSpPr>
              <p:spPr>
                <a:xfrm>
                  <a:off x="3158578" y="4558433"/>
                  <a:ext cx="227938" cy="227938"/>
                </a:xfrm>
                <a:prstGeom prst="ellipse">
                  <a:avLst/>
                </a:prstGeom>
                <a:solidFill>
                  <a:schemeClr val="tx2">
                    <a:lumMod val="75000"/>
                    <a:lumOff val="2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73"/>
              <p:cNvGrpSpPr/>
              <p:nvPr/>
            </p:nvGrpSpPr>
            <p:grpSpPr>
              <a:xfrm>
                <a:off x="5362095" y="4867005"/>
                <a:ext cx="744811" cy="727024"/>
                <a:chOff x="1204818" y="3549066"/>
                <a:chExt cx="2336371" cy="2280574"/>
              </a:xfrm>
            </p:grpSpPr>
            <p:sp>
              <p:nvSpPr>
                <p:cNvPr id="75" name="Rectangle 74"/>
                <p:cNvSpPr/>
                <p:nvPr/>
              </p:nvSpPr>
              <p:spPr>
                <a:xfrm>
                  <a:off x="1204818" y="3549066"/>
                  <a:ext cx="2336371" cy="228057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6" name="TextBox 75"/>
                <p:cNvSpPr txBox="1"/>
                <p:nvPr/>
              </p:nvSpPr>
              <p:spPr>
                <a:xfrm>
                  <a:off x="1921896" y="3571617"/>
                  <a:ext cx="981544" cy="1061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2</a:t>
                  </a:r>
                </a:p>
              </p:txBody>
            </p:sp>
            <p:sp>
              <p:nvSpPr>
                <p:cNvPr id="77" name="Oval 76"/>
                <p:cNvSpPr/>
                <p:nvPr/>
              </p:nvSpPr>
              <p:spPr>
                <a:xfrm>
                  <a:off x="3158578" y="4558433"/>
                  <a:ext cx="227938" cy="227938"/>
                </a:xfrm>
                <a:prstGeom prst="ellipse">
                  <a:avLst/>
                </a:prstGeom>
                <a:solidFill>
                  <a:schemeClr val="tx2">
                    <a:lumMod val="75000"/>
                    <a:lumOff val="2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82" name="Picture 8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311" b="99064" l="1862" r="88298"/>
                        </a14:imgEffect>
                      </a14:imgLayer>
                    </a14:imgProps>
                  </a:ext>
                </a:extLst>
              </a:blip>
              <a:srcRect r="10434"/>
              <a:stretch/>
            </p:blipFill>
            <p:spPr>
              <a:xfrm>
                <a:off x="4450350" y="5189532"/>
                <a:ext cx="374743" cy="594217"/>
              </a:xfrm>
              <a:prstGeom prst="rect">
                <a:avLst/>
              </a:prstGeom>
            </p:spPr>
          </p:pic>
        </p:grpSp>
        <p:sp>
          <p:nvSpPr>
            <p:cNvPr id="83" name="Left Brace 82"/>
            <p:cNvSpPr/>
            <p:nvPr/>
          </p:nvSpPr>
          <p:spPr>
            <a:xfrm rot="5400000" flipV="1">
              <a:off x="7216421" y="3233855"/>
              <a:ext cx="347686" cy="1946093"/>
            </a:xfrm>
            <a:prstGeom prst="leftBrace">
              <a:avLst/>
            </a:prstGeom>
            <a:ln w="38100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284673" y="1412981"/>
            <a:ext cx="85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P(car)</a:t>
            </a:r>
          </a:p>
        </p:txBody>
      </p:sp>
      <p:graphicFrame>
        <p:nvGraphicFramePr>
          <p:cNvPr id="85" name="Table 84"/>
          <p:cNvGraphicFramePr>
            <a:graphicFrameLocks noGrp="1"/>
          </p:cNvGraphicFramePr>
          <p:nvPr/>
        </p:nvGraphicFramePr>
        <p:xfrm>
          <a:off x="5161029" y="5414282"/>
          <a:ext cx="3283554" cy="370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94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 33.3%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    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6" name="TextBox 85"/>
          <p:cNvSpPr txBox="1"/>
          <p:nvPr/>
        </p:nvSpPr>
        <p:spPr>
          <a:xfrm>
            <a:off x="5418743" y="5796400"/>
            <a:ext cx="27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P(car | Door 3 opened)</a:t>
            </a:r>
          </a:p>
        </p:txBody>
      </p:sp>
    </p:spTree>
    <p:extLst>
      <p:ext uri="{BB962C8B-B14F-4D97-AF65-F5344CB8AC3E}">
        <p14:creationId xmlns:p14="http://schemas.microsoft.com/office/powerpoint/2010/main" val="344087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8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Thought Experiment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Imagine this variant:</a:t>
            </a:r>
          </a:p>
          <a:p>
            <a:r>
              <a:rPr lang="en-US" dirty="0"/>
              <a:t>There are 100 doors to pick from in the beginning. Only one car is behind them </a:t>
            </a:r>
          </a:p>
          <a:p>
            <a:r>
              <a:rPr lang="en-US" dirty="0"/>
              <a:t>You pick one door </a:t>
            </a:r>
          </a:p>
          <a:p>
            <a:r>
              <a:rPr lang="en-US" dirty="0"/>
              <a:t>Monty opened 98 other doors with goats</a:t>
            </a:r>
          </a:p>
          <a:p>
            <a:r>
              <a:rPr lang="en-US" dirty="0"/>
              <a:t>Should you stick to your current door or switch?  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503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Solution by Conditional Probability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33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we selected Door 1, and the host opened Door 3 </a:t>
            </a:r>
          </a:p>
          <a:p>
            <a:r>
              <a:rPr lang="en-US" dirty="0"/>
              <a:t>Calculate the conditional probability of “Car behind Door 2 given Door 3 is opened”</a:t>
            </a:r>
          </a:p>
          <a:p>
            <a:pPr lvl="1"/>
            <a:r>
              <a:rPr lang="en-US" dirty="0"/>
              <a:t>P(car behind Door 2 | Door 3 opened ) =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2195820" y="3463273"/>
            <a:ext cx="4708155" cy="763132"/>
            <a:chOff x="2185857" y="3051813"/>
            <a:chExt cx="4708155" cy="763132"/>
          </a:xfrm>
        </p:grpSpPr>
        <p:sp>
          <p:nvSpPr>
            <p:cNvPr id="78" name="TextBox 77"/>
            <p:cNvSpPr txBox="1"/>
            <p:nvPr/>
          </p:nvSpPr>
          <p:spPr>
            <a:xfrm>
              <a:off x="2187375" y="3051813"/>
              <a:ext cx="440486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P(car behind Door 2 and Door 3 opened)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202582" y="3414835"/>
              <a:ext cx="23443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P(Door 3 opened)</a:t>
              </a:r>
              <a:endParaRPr lang="en-US" sz="2000" b="1" dirty="0"/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2185857" y="3445561"/>
              <a:ext cx="4708155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089066" y="4465174"/>
            <a:ext cx="5130096" cy="1778550"/>
            <a:chOff x="1773879" y="4435378"/>
            <a:chExt cx="5821653" cy="2018306"/>
          </a:xfrm>
        </p:grpSpPr>
        <p:grpSp>
          <p:nvGrpSpPr>
            <p:cNvPr id="102" name="Group 101"/>
            <p:cNvGrpSpPr/>
            <p:nvPr/>
          </p:nvGrpSpPr>
          <p:grpSpPr>
            <a:xfrm>
              <a:off x="1773879" y="4437710"/>
              <a:ext cx="1590341" cy="1552361"/>
              <a:chOff x="1204818" y="3549066"/>
              <a:chExt cx="2336371" cy="2280574"/>
            </a:xfrm>
          </p:grpSpPr>
          <p:sp>
            <p:nvSpPr>
              <p:cNvPr id="103" name="Rectangle 102"/>
              <p:cNvSpPr/>
              <p:nvPr/>
            </p:nvSpPr>
            <p:spPr>
              <a:xfrm>
                <a:off x="1204818" y="3549066"/>
                <a:ext cx="2336371" cy="228057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117588" y="3826957"/>
                <a:ext cx="575107" cy="66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3158578" y="4558433"/>
                <a:ext cx="227938" cy="227938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6" name="Group 105"/>
            <p:cNvGrpSpPr/>
            <p:nvPr/>
          </p:nvGrpSpPr>
          <p:grpSpPr>
            <a:xfrm>
              <a:off x="3896319" y="4437710"/>
              <a:ext cx="1590341" cy="1552361"/>
              <a:chOff x="1204818" y="3549066"/>
              <a:chExt cx="2336371" cy="2280574"/>
            </a:xfrm>
          </p:grpSpPr>
          <p:sp>
            <p:nvSpPr>
              <p:cNvPr id="107" name="Rectangle 106"/>
              <p:cNvSpPr/>
              <p:nvPr/>
            </p:nvSpPr>
            <p:spPr>
              <a:xfrm>
                <a:off x="1204818" y="3549066"/>
                <a:ext cx="2336371" cy="228057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2075109" y="3826957"/>
                <a:ext cx="575107" cy="6670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2</a:t>
                </a: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158578" y="4558433"/>
                <a:ext cx="227938" cy="227938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0" name="Rectangle 109"/>
            <p:cNvSpPr/>
            <p:nvPr/>
          </p:nvSpPr>
          <p:spPr>
            <a:xfrm>
              <a:off x="5980328" y="4437710"/>
              <a:ext cx="1590341" cy="155236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 cmpd="sng">
              <a:solidFill>
                <a:schemeClr val="tx1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1" name="Picture 110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311" b="99064" l="1862" r="88298"/>
                      </a14:imgEffect>
                    </a14:imgLayer>
                  </a14:imgProps>
                </a:ext>
              </a:extLst>
            </a:blip>
            <a:srcRect r="10434"/>
            <a:stretch/>
          </p:blipFill>
          <p:spPr>
            <a:xfrm>
              <a:off x="2336181" y="5184897"/>
              <a:ext cx="800162" cy="1268787"/>
            </a:xfrm>
            <a:prstGeom prst="rect">
              <a:avLst/>
            </a:prstGeom>
          </p:spPr>
        </p:pic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6163005" y="4435378"/>
              <a:ext cx="1432527" cy="1551905"/>
            </a:xfrm>
            <a:prstGeom prst="rect">
              <a:avLst/>
            </a:prstGeom>
          </p:spPr>
        </p:pic>
        <p:grpSp>
          <p:nvGrpSpPr>
            <p:cNvPr id="113" name="Group 112"/>
            <p:cNvGrpSpPr/>
            <p:nvPr/>
          </p:nvGrpSpPr>
          <p:grpSpPr>
            <a:xfrm>
              <a:off x="5394212" y="4563064"/>
              <a:ext cx="1590341" cy="1552361"/>
              <a:chOff x="-1751891" y="3598904"/>
              <a:chExt cx="1590341" cy="1552361"/>
            </a:xfrm>
            <a:scene3d>
              <a:camera prst="orthographicFront">
                <a:rot lat="600000" lon="4500000" rev="0"/>
              </a:camera>
              <a:lightRig rig="threePt" dir="t"/>
            </a:scene3d>
          </p:grpSpPr>
          <p:sp>
            <p:nvSpPr>
              <p:cNvPr id="114" name="Rectangle 113"/>
              <p:cNvSpPr/>
              <p:nvPr/>
            </p:nvSpPr>
            <p:spPr>
              <a:xfrm>
                <a:off x="-1751891" y="3598904"/>
                <a:ext cx="1590341" cy="1552361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5" name="TextBox 114"/>
              <p:cNvSpPr txBox="1"/>
              <p:nvPr/>
            </p:nvSpPr>
            <p:spPr>
              <a:xfrm>
                <a:off x="-1173953" y="3788061"/>
                <a:ext cx="391469" cy="4540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3</a:t>
                </a:r>
              </a:p>
            </p:txBody>
          </p:sp>
          <p:sp>
            <p:nvSpPr>
              <p:cNvPr id="116" name="Oval 115"/>
              <p:cNvSpPr/>
              <p:nvPr/>
            </p:nvSpPr>
            <p:spPr>
              <a:xfrm>
                <a:off x="-421989" y="4285969"/>
                <a:ext cx="155155" cy="155155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476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Solution by Conditional Probability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347" y="1488614"/>
            <a:ext cx="8042276" cy="4343400"/>
          </a:xfrm>
        </p:spPr>
        <p:txBody>
          <a:bodyPr/>
          <a:lstStyle/>
          <a:p>
            <a:r>
              <a:rPr lang="en-US" dirty="0"/>
              <a:t>First calculate P(Door 3 opened)</a:t>
            </a:r>
          </a:p>
          <a:p>
            <a:pPr lvl="1"/>
            <a:r>
              <a:rPr lang="en-US" dirty="0"/>
              <a:t>Door 3 is opened only when there is a goat there</a:t>
            </a:r>
          </a:p>
          <a:p>
            <a:pPr lvl="1"/>
            <a:r>
              <a:rPr lang="en-US" dirty="0"/>
              <a:t>There are two possible configurations: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Hence, P(Door 3 opened) = 1/3 + 1/6 = 1/2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64" name="Content Placeholder 5"/>
          <p:cNvGraphicFramePr>
            <a:graphicFrameLocks/>
          </p:cNvGraphicFramePr>
          <p:nvPr/>
        </p:nvGraphicFramePr>
        <p:xfrm>
          <a:off x="456347" y="3055135"/>
          <a:ext cx="6265645" cy="17458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407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7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70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44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43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Door 1</a:t>
                      </a:r>
                    </a:p>
                    <a:p>
                      <a:pPr algn="ctr"/>
                      <a:r>
                        <a:rPr lang="en-US" dirty="0"/>
                        <a:t>(picked)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Door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Door 3</a:t>
                      </a:r>
                    </a:p>
                    <a:p>
                      <a:pPr algn="ctr"/>
                      <a:r>
                        <a:rPr lang="en-US" dirty="0"/>
                        <a:t>(opened)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Probability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i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89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550652" y="4220435"/>
            <a:ext cx="3689268" cy="585305"/>
            <a:chOff x="550652" y="4220435"/>
            <a:chExt cx="3689268" cy="585305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2331313" y="4220435"/>
              <a:ext cx="528659" cy="572713"/>
            </a:xfrm>
            <a:prstGeom prst="rect">
              <a:avLst/>
            </a:prstGeom>
          </p:spPr>
        </p:pic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5" b="100000" l="0" r="99633">
                          <a14:foregroundMark x1="15125" y1="65315" x2="15125" y2="65315"/>
                          <a14:foregroundMark x1="15125" y1="81982" x2="15125" y2="819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50652" y="4373109"/>
              <a:ext cx="1169722" cy="381319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711261" y="4233027"/>
              <a:ext cx="528659" cy="57271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909803" y="3647250"/>
            <a:ext cx="3310422" cy="585777"/>
            <a:chOff x="909803" y="3647250"/>
            <a:chExt cx="3310422" cy="585777"/>
          </a:xfrm>
        </p:grpSpPr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909803" y="3660314"/>
              <a:ext cx="528659" cy="572713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25" b="100000" l="0" r="99633">
                          <a14:foregroundMark x1="15125" y1="65315" x2="15125" y2="65315"/>
                          <a14:foregroundMark x1="15125" y1="81982" x2="15125" y2="819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94283" y="3774504"/>
              <a:ext cx="1169722" cy="381319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3691566" y="3647250"/>
              <a:ext cx="528659" cy="572713"/>
            </a:xfrm>
            <a:prstGeom prst="rect">
              <a:avLst/>
            </a:prstGeom>
          </p:spPr>
        </p:pic>
      </p:grpSp>
      <p:sp>
        <p:nvSpPr>
          <p:cNvPr id="6" name="Rectangular Callout 5"/>
          <p:cNvSpPr/>
          <p:nvPr/>
        </p:nvSpPr>
        <p:spPr>
          <a:xfrm>
            <a:off x="7047250" y="3066928"/>
            <a:ext cx="1967034" cy="1900902"/>
          </a:xfrm>
          <a:prstGeom prst="wedgeRectCallout">
            <a:avLst>
              <a:gd name="adj1" fmla="val -68981"/>
              <a:gd name="adj2" fmla="val 28232"/>
            </a:avLst>
          </a:prstGeom>
          <a:solidFill>
            <a:schemeClr val="bg2">
              <a:lumMod val="75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0000"/>
                </a:solidFill>
              </a:rPr>
              <a:t>Here, the host randomly selects between Doors 2 and 3. So the probability that Door 3 is opened is half of 1/3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16400" y="3786491"/>
            <a:ext cx="5957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1/3</a:t>
            </a:r>
          </a:p>
        </p:txBody>
      </p:sp>
      <p:sp>
        <p:nvSpPr>
          <p:cNvPr id="10" name="Rectangle 9"/>
          <p:cNvSpPr/>
          <p:nvPr/>
        </p:nvSpPr>
        <p:spPr>
          <a:xfrm>
            <a:off x="4694408" y="4345813"/>
            <a:ext cx="20143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1/3 × 1/2 = 1/6</a:t>
            </a:r>
          </a:p>
        </p:txBody>
      </p:sp>
    </p:spTree>
    <p:extLst>
      <p:ext uri="{BB962C8B-B14F-4D97-AF65-F5344CB8AC3E}">
        <p14:creationId xmlns:p14="http://schemas.microsoft.com/office/powerpoint/2010/main" val="1495549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Solution by Conditional Probability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35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Calculate P(car behind Door 2 and Door 3 opened)</a:t>
            </a:r>
          </a:p>
          <a:p>
            <a:pPr lvl="1"/>
            <a:r>
              <a:rPr lang="en-US" dirty="0"/>
              <a:t>There are one possible configuration: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dirty="0"/>
              <a:t>Hence, P(car behind Door 2 and Door 3 opened) = 1/3</a:t>
            </a:r>
          </a:p>
          <a:p>
            <a:r>
              <a:rPr lang="en-US" dirty="0"/>
              <a:t>Finally, </a:t>
            </a:r>
          </a:p>
          <a:p>
            <a:pPr lvl="1"/>
            <a:r>
              <a:rPr lang="en-US" dirty="0"/>
              <a:t>P(car behind Door 2 | Door 3 opened) =             = 2/3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1446405" y="2535056"/>
            <a:ext cx="6265645" cy="1192978"/>
            <a:chOff x="1446405" y="2535056"/>
            <a:chExt cx="6265645" cy="1192978"/>
          </a:xfrm>
        </p:grpSpPr>
        <p:graphicFrame>
          <p:nvGraphicFramePr>
            <p:cNvPr id="64" name="Content Placeholder 5"/>
            <p:cNvGraphicFramePr>
              <a:graphicFrameLocks/>
            </p:cNvGraphicFramePr>
            <p:nvPr/>
          </p:nvGraphicFramePr>
          <p:xfrm>
            <a:off x="1446405" y="2535056"/>
            <a:ext cx="6265645" cy="1192978"/>
          </p:xfrm>
          <a:graphic>
            <a:graphicData uri="http://schemas.openxmlformats.org/drawingml/2006/table">
              <a:tbl>
                <a:tblPr firstRow="1" bandRow="1">
                  <a:tableStyleId>{3B4B98B0-60AC-42C2-AFA5-B58CD77FA1E5}</a:tableStyleId>
                </a:tblPr>
                <a:tblGrid>
                  <a:gridCol w="140705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407056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407056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2044477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</a:tblGrid>
                <a:tr h="604436"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Door 1</a:t>
                        </a:r>
                      </a:p>
                      <a:p>
                        <a:pPr algn="ctr"/>
                        <a:r>
                          <a:rPr lang="en-US" dirty="0"/>
                          <a:t>(picked)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Door 2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Door 3</a:t>
                        </a:r>
                      </a:p>
                      <a:p>
                        <a:pPr algn="ctr"/>
                        <a:r>
                          <a:rPr lang="en-US" dirty="0"/>
                          <a:t>(opened)</a:t>
                        </a: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dirty="0"/>
                          <a:t>Probability</a:t>
                        </a:r>
                      </a:p>
                    </a:txBody>
                    <a:tcPr/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52898">
                  <a:tc>
                    <a:txBody>
                      <a:bodyPr/>
                      <a:lstStyle/>
                      <a:p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endParaRPr lang="en-US" dirty="0"/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i="0" dirty="0"/>
                          <a:t>1/3</a:t>
                        </a:r>
                      </a:p>
                    </a:txBody>
                    <a:tcPr anchor="ctr"/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</a:tbl>
            </a:graphicData>
          </a:graphic>
        </p:graphicFrame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1887905" y="3134071"/>
              <a:ext cx="528659" cy="572713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25" b="100000" l="0" r="99633">
                          <a14:foregroundMark x1="15125" y1="65315" x2="15125" y2="65315"/>
                          <a14:foregroundMark x1="15125" y1="81982" x2="15125" y2="81982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72385" y="3248261"/>
              <a:ext cx="1169722" cy="381319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855" b="99573" l="1389" r="98843">
                          <a14:foregroundMark x1="25694" y1="22863" x2="25694" y2="22863"/>
                          <a14:foregroundMark x1="22917" y1="26068" x2="22917" y2="26068"/>
                          <a14:foregroundMark x1="39352" y1="25000" x2="39352" y2="25000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H="1">
              <a:off x="4669668" y="3121007"/>
              <a:ext cx="528659" cy="572713"/>
            </a:xfrm>
            <a:prstGeom prst="rect">
              <a:avLst/>
            </a:prstGeom>
          </p:spPr>
        </p:pic>
      </p:grpSp>
      <p:grpSp>
        <p:nvGrpSpPr>
          <p:cNvPr id="14" name="Group 13"/>
          <p:cNvGrpSpPr/>
          <p:nvPr/>
        </p:nvGrpSpPr>
        <p:grpSpPr>
          <a:xfrm>
            <a:off x="5960222" y="4975884"/>
            <a:ext cx="651402" cy="755834"/>
            <a:chOff x="2185857" y="3051813"/>
            <a:chExt cx="651402" cy="755834"/>
          </a:xfrm>
        </p:grpSpPr>
        <p:sp>
          <p:nvSpPr>
            <p:cNvPr id="15" name="TextBox 14"/>
            <p:cNvSpPr txBox="1"/>
            <p:nvPr/>
          </p:nvSpPr>
          <p:spPr>
            <a:xfrm>
              <a:off x="2187375" y="3051813"/>
              <a:ext cx="641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1/3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195862" y="3407537"/>
              <a:ext cx="6413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1/2</a:t>
              </a:r>
              <a:endParaRPr lang="en-US" sz="2000" b="1" dirty="0"/>
            </a:p>
          </p:txBody>
        </p:sp>
        <p:cxnSp>
          <p:nvCxnSpPr>
            <p:cNvPr id="17" name="Straight Connector 16"/>
            <p:cNvCxnSpPr/>
            <p:nvPr/>
          </p:nvCxnSpPr>
          <p:spPr>
            <a:xfrm>
              <a:off x="2185857" y="3445561"/>
              <a:ext cx="642915" cy="0"/>
            </a:xfrm>
            <a:prstGeom prst="line">
              <a:avLst/>
            </a:prstGeom>
            <a:ln w="12700" cmpd="sng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632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Summary – Monty Hall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600201"/>
            <a:ext cx="8201705" cy="4343400"/>
          </a:xfrm>
        </p:spPr>
        <p:txBody>
          <a:bodyPr/>
          <a:lstStyle/>
          <a:p>
            <a:r>
              <a:rPr lang="en-US" dirty="0"/>
              <a:t>After the host opens the door, the probability that you will win by switching doors is 66.6%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This depends on </a:t>
            </a:r>
            <a:r>
              <a:rPr lang="en-US" i="1" dirty="0"/>
              <a:t>information </a:t>
            </a:r>
            <a:r>
              <a:rPr lang="en-US" dirty="0"/>
              <a:t>obtained during the game</a:t>
            </a:r>
            <a:endParaRPr lang="en-US" i="1" dirty="0"/>
          </a:p>
          <a:p>
            <a:pPr lvl="2"/>
            <a:r>
              <a:rPr lang="en-US" dirty="0"/>
              <a:t>The door that you first selected</a:t>
            </a:r>
          </a:p>
          <a:p>
            <a:pPr lvl="2"/>
            <a:r>
              <a:rPr lang="en-US" dirty="0"/>
              <a:t>The behavior of the host to open another door with a goat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292396" y="3767710"/>
          <a:ext cx="3283554" cy="370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94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33.3%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66.6%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 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7" name="Group 6"/>
          <p:cNvGrpSpPr/>
          <p:nvPr/>
        </p:nvGrpSpPr>
        <p:grpSpPr>
          <a:xfrm>
            <a:off x="1360080" y="2758026"/>
            <a:ext cx="6060783" cy="1380524"/>
            <a:chOff x="1360080" y="2758026"/>
            <a:chExt cx="6060783" cy="1380524"/>
          </a:xfrm>
        </p:grpSpPr>
        <p:grpSp>
          <p:nvGrpSpPr>
            <p:cNvPr id="18" name="Group 17"/>
            <p:cNvGrpSpPr/>
            <p:nvPr/>
          </p:nvGrpSpPr>
          <p:grpSpPr>
            <a:xfrm>
              <a:off x="4397239" y="2758026"/>
              <a:ext cx="3023624" cy="916744"/>
              <a:chOff x="4221554" y="4867005"/>
              <a:chExt cx="3023624" cy="916744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6209539" y="4869375"/>
                <a:ext cx="1035639" cy="790399"/>
                <a:chOff x="6258515" y="3083659"/>
                <a:chExt cx="2201320" cy="1680047"/>
              </a:xfrm>
            </p:grpSpPr>
            <p:sp>
              <p:nvSpPr>
                <p:cNvPr id="29" name="Rectangle 28"/>
                <p:cNvSpPr/>
                <p:nvPr/>
              </p:nvSpPr>
              <p:spPr>
                <a:xfrm>
                  <a:off x="6844631" y="3085991"/>
                  <a:ext cx="1590341" cy="155236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0" name="Picture 29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backgroundRemoval t="855" b="99573" l="1389" r="98843">
                              <a14:foregroundMark x1="25694" y1="22863" x2="25694" y2="22863"/>
                              <a14:foregroundMark x1="22917" y1="26068" x2="22917" y2="26068"/>
                              <a14:foregroundMark x1="39352" y1="25000" x2="39352" y2="25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027308" y="3083659"/>
                  <a:ext cx="1432527" cy="1551905"/>
                </a:xfrm>
                <a:prstGeom prst="rect">
                  <a:avLst/>
                </a:prstGeom>
              </p:spPr>
            </p:pic>
            <p:grpSp>
              <p:nvGrpSpPr>
                <p:cNvPr id="31" name="Group 30"/>
                <p:cNvGrpSpPr/>
                <p:nvPr/>
              </p:nvGrpSpPr>
              <p:grpSpPr>
                <a:xfrm>
                  <a:off x="6258515" y="3211345"/>
                  <a:ext cx="1590341" cy="1552361"/>
                  <a:chOff x="-1751891" y="3598904"/>
                  <a:chExt cx="1590341" cy="1552361"/>
                </a:xfrm>
                <a:scene3d>
                  <a:camera prst="orthographicFront">
                    <a:rot lat="600000" lon="4500000" rev="0"/>
                  </a:camera>
                  <a:lightRig rig="threePt" dir="t"/>
                </a:scene3d>
              </p:grpSpPr>
              <p:sp>
                <p:nvSpPr>
                  <p:cNvPr id="32" name="Rectangle 31"/>
                  <p:cNvSpPr/>
                  <p:nvPr/>
                </p:nvSpPr>
                <p:spPr>
                  <a:xfrm>
                    <a:off x="-1751891" y="3598904"/>
                    <a:ext cx="1590341" cy="1552361"/>
                  </a:xfrm>
                  <a:prstGeom prst="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TextBox 32"/>
                  <p:cNvSpPr txBox="1"/>
                  <p:nvPr/>
                </p:nvSpPr>
                <p:spPr>
                  <a:xfrm>
                    <a:off x="-1173951" y="3788060"/>
                    <a:ext cx="665103" cy="71961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/>
                      <a:t>3</a:t>
                    </a:r>
                    <a:endParaRPr lang="en-US" sz="2800" dirty="0"/>
                  </a:p>
                </p:txBody>
              </p:sp>
              <p:sp>
                <p:nvSpPr>
                  <p:cNvPr id="34" name="Oval 33"/>
                  <p:cNvSpPr/>
                  <p:nvPr/>
                </p:nvSpPr>
                <p:spPr>
                  <a:xfrm>
                    <a:off x="-421989" y="4285969"/>
                    <a:ext cx="155155" cy="155155"/>
                  </a:xfrm>
                  <a:prstGeom prst="ellipse">
                    <a:avLst/>
                  </a:prstGeom>
                  <a:solidFill>
                    <a:schemeClr val="tx2">
                      <a:lumMod val="75000"/>
                      <a:lumOff val="25000"/>
                    </a:schemeClr>
                  </a:solidFill>
                  <a:ln w="12700" cmpd="sng">
                    <a:solidFill>
                      <a:schemeClr val="tx1"/>
                    </a:solidFill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0" name="Group 19"/>
              <p:cNvGrpSpPr/>
              <p:nvPr/>
            </p:nvGrpSpPr>
            <p:grpSpPr>
              <a:xfrm>
                <a:off x="4221554" y="4867005"/>
                <a:ext cx="744811" cy="727024"/>
                <a:chOff x="1204818" y="3549066"/>
                <a:chExt cx="2336371" cy="2280574"/>
              </a:xfrm>
            </p:grpSpPr>
            <p:sp>
              <p:nvSpPr>
                <p:cNvPr id="26" name="Rectangle 25"/>
                <p:cNvSpPr/>
                <p:nvPr/>
              </p:nvSpPr>
              <p:spPr>
                <a:xfrm>
                  <a:off x="1204818" y="3549066"/>
                  <a:ext cx="2336371" cy="228057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TextBox 26"/>
                <p:cNvSpPr txBox="1"/>
                <p:nvPr/>
              </p:nvSpPr>
              <p:spPr>
                <a:xfrm>
                  <a:off x="1964375" y="3571617"/>
                  <a:ext cx="981544" cy="1061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1</a:t>
                  </a:r>
                </a:p>
              </p:txBody>
            </p:sp>
            <p:sp>
              <p:nvSpPr>
                <p:cNvPr id="28" name="Oval 27"/>
                <p:cNvSpPr/>
                <p:nvPr/>
              </p:nvSpPr>
              <p:spPr>
                <a:xfrm>
                  <a:off x="3158578" y="4558433"/>
                  <a:ext cx="227938" cy="227938"/>
                </a:xfrm>
                <a:prstGeom prst="ellipse">
                  <a:avLst/>
                </a:prstGeom>
                <a:solidFill>
                  <a:schemeClr val="tx2">
                    <a:lumMod val="75000"/>
                    <a:lumOff val="2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5362095" y="4867005"/>
                <a:ext cx="744811" cy="727024"/>
                <a:chOff x="1204818" y="3549066"/>
                <a:chExt cx="2336371" cy="2280574"/>
              </a:xfrm>
            </p:grpSpPr>
            <p:sp>
              <p:nvSpPr>
                <p:cNvPr id="23" name="Rectangle 22"/>
                <p:cNvSpPr/>
                <p:nvPr/>
              </p:nvSpPr>
              <p:spPr>
                <a:xfrm>
                  <a:off x="1204818" y="3549066"/>
                  <a:ext cx="2336371" cy="2280574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1921896" y="3571617"/>
                  <a:ext cx="981544" cy="10619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2</a:t>
                  </a:r>
                </a:p>
              </p:txBody>
            </p:sp>
            <p:sp>
              <p:nvSpPr>
                <p:cNvPr id="25" name="Oval 24"/>
                <p:cNvSpPr/>
                <p:nvPr/>
              </p:nvSpPr>
              <p:spPr>
                <a:xfrm>
                  <a:off x="3158578" y="4558433"/>
                  <a:ext cx="227938" cy="227938"/>
                </a:xfrm>
                <a:prstGeom prst="ellipse">
                  <a:avLst/>
                </a:prstGeom>
                <a:solidFill>
                  <a:schemeClr val="tx2">
                    <a:lumMod val="75000"/>
                    <a:lumOff val="2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1311" b="99064" l="1862" r="88298"/>
                        </a14:imgEffect>
                      </a14:imgLayer>
                    </a14:imgProps>
                  </a:ext>
                </a:extLst>
              </a:blip>
              <a:srcRect r="10434"/>
              <a:stretch/>
            </p:blipFill>
            <p:spPr>
              <a:xfrm>
                <a:off x="4450350" y="5189532"/>
                <a:ext cx="374743" cy="594217"/>
              </a:xfrm>
              <a:prstGeom prst="rect">
                <a:avLst/>
              </a:prstGeom>
            </p:spPr>
          </p:pic>
        </p:grpSp>
        <p:sp>
          <p:nvSpPr>
            <p:cNvPr id="36" name="TextBox 35"/>
            <p:cNvSpPr txBox="1"/>
            <p:nvPr/>
          </p:nvSpPr>
          <p:spPr>
            <a:xfrm>
              <a:off x="1360080" y="3769218"/>
              <a:ext cx="28213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P(Car | Door 3 opened)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529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Summary – Monty Hall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37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600200"/>
            <a:ext cx="8339232" cy="4675467"/>
          </a:xfrm>
        </p:spPr>
        <p:txBody>
          <a:bodyPr/>
          <a:lstStyle/>
          <a:p>
            <a:r>
              <a:rPr lang="en-US" dirty="0"/>
              <a:t>Suppose Alice joins the game after the door was opened, and is allowed to pick a door</a:t>
            </a:r>
          </a:p>
          <a:p>
            <a:pPr lvl="1"/>
            <a:r>
              <a:rPr lang="en-US" dirty="0"/>
              <a:t>She knows nothing about which door you picked first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The probability of picking the correct door is 50%</a:t>
            </a:r>
          </a:p>
          <a:p>
            <a:pPr lvl="1"/>
            <a:r>
              <a:rPr lang="en-US" dirty="0"/>
              <a:t>Her probability of winning is less because she does </a:t>
            </a:r>
            <a:r>
              <a:rPr lang="en-US" b="1" dirty="0"/>
              <a:t>not</a:t>
            </a:r>
            <a:r>
              <a:rPr lang="en-US" dirty="0"/>
              <a:t> know the information about why Door 3 was opened!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4397239" y="3160766"/>
            <a:ext cx="3023624" cy="792769"/>
            <a:chOff x="4221554" y="4867005"/>
            <a:chExt cx="3023624" cy="792769"/>
          </a:xfrm>
        </p:grpSpPr>
        <p:grpSp>
          <p:nvGrpSpPr>
            <p:cNvPr id="19" name="Group 18"/>
            <p:cNvGrpSpPr/>
            <p:nvPr/>
          </p:nvGrpSpPr>
          <p:grpSpPr>
            <a:xfrm>
              <a:off x="6209539" y="4869375"/>
              <a:ext cx="1035639" cy="790399"/>
              <a:chOff x="6258515" y="3083659"/>
              <a:chExt cx="2201320" cy="1680047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6844631" y="3085991"/>
                <a:ext cx="1590341" cy="155236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55" b="99573" l="1389" r="98843">
                            <a14:foregroundMark x1="25694" y1="22863" x2="25694" y2="22863"/>
                            <a14:foregroundMark x1="22917" y1="26068" x2="22917" y2="26068"/>
                            <a14:foregroundMark x1="39352" y1="25000" x2="39352" y2="25000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 flipH="1">
                <a:off x="7027308" y="3083659"/>
                <a:ext cx="1432527" cy="1551905"/>
              </a:xfrm>
              <a:prstGeom prst="rect">
                <a:avLst/>
              </a:prstGeom>
            </p:spPr>
          </p:pic>
          <p:grpSp>
            <p:nvGrpSpPr>
              <p:cNvPr id="31" name="Group 30"/>
              <p:cNvGrpSpPr/>
              <p:nvPr/>
            </p:nvGrpSpPr>
            <p:grpSpPr>
              <a:xfrm>
                <a:off x="6258515" y="3211345"/>
                <a:ext cx="1590341" cy="1552361"/>
                <a:chOff x="-1751891" y="3598904"/>
                <a:chExt cx="1590341" cy="1552361"/>
              </a:xfrm>
              <a:scene3d>
                <a:camera prst="orthographicFront">
                  <a:rot lat="600000" lon="4500000" rev="0"/>
                </a:camera>
                <a:lightRig rig="threePt" dir="t"/>
              </a:scene3d>
            </p:grpSpPr>
            <p:sp>
              <p:nvSpPr>
                <p:cNvPr id="32" name="Rectangle 31"/>
                <p:cNvSpPr/>
                <p:nvPr/>
              </p:nvSpPr>
              <p:spPr>
                <a:xfrm>
                  <a:off x="-1751891" y="3598904"/>
                  <a:ext cx="1590341" cy="1552361"/>
                </a:xfrm>
                <a:prstGeom prst="rect">
                  <a:avLst/>
                </a:prstGeom>
                <a:solidFill>
                  <a:schemeClr val="tx2">
                    <a:lumMod val="25000"/>
                    <a:lumOff val="7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-1173951" y="3788060"/>
                  <a:ext cx="665103" cy="7196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600" dirty="0"/>
                    <a:t>3</a:t>
                  </a:r>
                  <a:endParaRPr lang="en-US" sz="2800" dirty="0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-421989" y="4285969"/>
                  <a:ext cx="155155" cy="155155"/>
                </a:xfrm>
                <a:prstGeom prst="ellipse">
                  <a:avLst/>
                </a:prstGeom>
                <a:solidFill>
                  <a:schemeClr val="tx2">
                    <a:lumMod val="75000"/>
                    <a:lumOff val="25000"/>
                  </a:schemeClr>
                </a:solidFill>
                <a:ln w="12700" cmpd="sng">
                  <a:solidFill>
                    <a:schemeClr val="tx1"/>
                  </a:solidFill>
                </a:ln>
              </p:spPr>
              <p:style>
                <a:lnRef idx="2">
                  <a:schemeClr val="accent5">
                    <a:shade val="50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20" name="Group 19"/>
            <p:cNvGrpSpPr/>
            <p:nvPr/>
          </p:nvGrpSpPr>
          <p:grpSpPr>
            <a:xfrm>
              <a:off x="4221554" y="4867005"/>
              <a:ext cx="744811" cy="727024"/>
              <a:chOff x="1204818" y="3549066"/>
              <a:chExt cx="2336371" cy="2280574"/>
            </a:xfrm>
          </p:grpSpPr>
          <p:sp>
            <p:nvSpPr>
              <p:cNvPr id="26" name="Rectangle 25"/>
              <p:cNvSpPr/>
              <p:nvPr/>
            </p:nvSpPr>
            <p:spPr>
              <a:xfrm>
                <a:off x="1204818" y="3549066"/>
                <a:ext cx="2336371" cy="228057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1964375" y="3571617"/>
                <a:ext cx="981544" cy="106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1</a:t>
                </a:r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3158578" y="4558433"/>
                <a:ext cx="227938" cy="227938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362095" y="4867005"/>
              <a:ext cx="744811" cy="727024"/>
              <a:chOff x="1204818" y="3549066"/>
              <a:chExt cx="2336371" cy="2280574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204818" y="3549066"/>
                <a:ext cx="2336371" cy="2280574"/>
              </a:xfrm>
              <a:prstGeom prst="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1921896" y="3571617"/>
                <a:ext cx="981544" cy="1061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2</a:t>
                </a:r>
              </a:p>
            </p:txBody>
          </p:sp>
          <p:sp>
            <p:nvSpPr>
              <p:cNvPr id="25" name="Oval 24"/>
              <p:cNvSpPr/>
              <p:nvPr/>
            </p:nvSpPr>
            <p:spPr>
              <a:xfrm>
                <a:off x="3158578" y="4558433"/>
                <a:ext cx="227938" cy="227938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12700" cmpd="sng">
                <a:solidFill>
                  <a:schemeClr val="tx1"/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292396" y="4170450"/>
          <a:ext cx="3283554" cy="37084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10945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94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945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 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3390662" y="4140978"/>
            <a:ext cx="901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P(Car)</a:t>
            </a:r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6742" r="92978">
                        <a14:foregroundMark x1="40169" y1="40449" x2="40169" y2="40449"/>
                        <a14:foregroundMark x1="25562" y1="80618" x2="25562" y2="80618"/>
                        <a14:foregroundMark x1="73876" y1="82865" x2="73876" y2="8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40964" y="3022557"/>
            <a:ext cx="1441282" cy="14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7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Summary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9274" y="1514587"/>
            <a:ext cx="8042277" cy="4343400"/>
          </a:xfrm>
        </p:spPr>
        <p:txBody>
          <a:bodyPr>
            <a:noAutofit/>
          </a:bodyPr>
          <a:lstStyle/>
          <a:p>
            <a:r>
              <a:rPr lang="en-US" dirty="0"/>
              <a:t>Conditional probability: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en-US" b="1" dirty="0"/>
              <a:t>P(A|B) = P(AB)/P(B)</a:t>
            </a:r>
          </a:p>
          <a:p>
            <a:r>
              <a:rPr lang="en-US" dirty="0"/>
              <a:t>Independence and multiplication rule</a:t>
            </a:r>
          </a:p>
          <a:p>
            <a:pPr marL="0" indent="0">
              <a:buNone/>
            </a:pPr>
            <a:r>
              <a:rPr lang="en-US" dirty="0">
                <a:solidFill>
                  <a:srgbClr val="FF0000"/>
                </a:solidFill>
              </a:rPr>
              <a:t>      </a:t>
            </a:r>
            <a:r>
              <a:rPr lang="en-US" b="1" dirty="0"/>
              <a:t>P(AB) = P(A|B)*P(B)    </a:t>
            </a:r>
          </a:p>
          <a:p>
            <a:pPr marL="0" indent="0">
              <a:buNone/>
            </a:pPr>
            <a:r>
              <a:rPr lang="en-US" b="1" dirty="0"/>
              <a:t>      If A and B are independent, then P(A|B) = P(A)</a:t>
            </a:r>
          </a:p>
          <a:p>
            <a:r>
              <a:rPr lang="en-US" dirty="0"/>
              <a:t>Monty Hall problem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3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Math Definition of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altLang="zh-CN" dirty="0">
                    <a:ea typeface="宋体" panose="02010600030101010101" pitchFamily="2" charset="-122"/>
                  </a:rPr>
                  <a:t>Probability is a way to assign numbers to events, which satisfies: </a:t>
                </a:r>
              </a:p>
              <a:p>
                <a:pPr eaLnBrk="1" hangingPunct="1"/>
                <a:r>
                  <a:rPr lang="en-US" altLang="zh-CN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For any event A: </a:t>
                </a:r>
              </a:p>
              <a:p>
                <a:pPr marL="0" indent="0" eaLnBrk="1" hangingPunct="1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0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𝐴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≤1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If S is the sample space, P(S) = 1 </a:t>
                </a:r>
              </a:p>
              <a:p>
                <a:pPr eaLnBrk="1" hangingPunct="1"/>
                <a:r>
                  <a:rPr lang="en-US" altLang="zh-CN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For a finite or infinite sequences of </a:t>
                </a:r>
                <a:r>
                  <a:rPr lang="en-US" altLang="zh-CN" b="1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disjoint</a:t>
                </a:r>
                <a:r>
                  <a:rPr lang="en-US" altLang="zh-CN" dirty="0">
                    <a:solidFill>
                      <a:schemeClr val="tx1"/>
                    </a:solidFill>
                    <a:ea typeface="宋体" panose="02010600030101010101" pitchFamily="2" charset="-122"/>
                  </a:rPr>
                  <a:t> events</a:t>
                </a:r>
              </a:p>
            </p:txBody>
          </p:sp>
        </mc:Choice>
        <mc:Fallback xmlns="">
          <p:sp>
            <p:nvSpPr>
              <p:cNvPr id="410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262" t="-1458" r="-2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9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943284"/>
              </p:ext>
            </p:extLst>
          </p:nvPr>
        </p:nvGraphicFramePr>
        <p:xfrm>
          <a:off x="3629040" y="4669136"/>
          <a:ext cx="1956197" cy="567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180800" imgH="342720" progId="Equation.3">
                  <p:embed/>
                </p:oleObj>
              </mc:Choice>
              <mc:Fallback>
                <p:oleObj name="Equation" r:id="rId4" imgW="1180800" imgH="342720" progId="Equation.3">
                  <p:embed/>
                  <p:pic>
                    <p:nvPicPr>
                      <p:cNvPr id="40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9040" y="4669136"/>
                        <a:ext cx="1956197" cy="567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0899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“venn diagram  intersection”的图片搜索结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8766" y="1585086"/>
            <a:ext cx="2380068" cy="2186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two events  A and B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also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denoted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as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): 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0" indent="0">
                  <a:buNone/>
                </a:pPr>
                <a:r>
                  <a:rPr lang="en-US" dirty="0"/>
                  <a:t>      the intersection of A and B </a:t>
                </a:r>
              </a:p>
              <a:p>
                <a:r>
                  <a:rPr lang="en-US" dirty="0"/>
                  <a:t>AUB: the union of A and B</a:t>
                </a:r>
              </a:p>
              <a:p>
                <a:pPr lvl="1"/>
                <a:r>
                  <a:rPr lang="en-US" dirty="0"/>
                  <a:t>A = {1,2,3,4}, B = {3,4,5,6}</a:t>
                </a:r>
              </a:p>
              <a:p>
                <a:pPr lvl="1"/>
                <a:r>
                  <a:rPr lang="en-US" dirty="0"/>
                  <a:t>AB = {3,4}, AUB = </a:t>
                </a:r>
                <a:r>
                  <a:rPr lang="en-US"/>
                  <a:t>{1,2,3,4,5,6</a:t>
                </a:r>
                <a:r>
                  <a:rPr lang="en-US" dirty="0"/>
                  <a:t>}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04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5</a:t>
            </a:fld>
            <a:endParaRPr lang="en-US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F05E7F9-4140-634E-815A-95437ADB8D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Set Operation</a:t>
            </a:r>
          </a:p>
        </p:txBody>
      </p:sp>
    </p:spTree>
    <p:extLst>
      <p:ext uri="{BB962C8B-B14F-4D97-AF65-F5344CB8AC3E}">
        <p14:creationId xmlns:p14="http://schemas.microsoft.com/office/powerpoint/2010/main" val="3513257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49275" y="1600201"/>
                <a:ext cx="8042276" cy="4829628"/>
              </a:xfrm>
            </p:spPr>
            <p:txBody>
              <a:bodyPr/>
              <a:lstStyle/>
              <a:p>
                <a:r>
                  <a:rPr lang="en-US" dirty="0"/>
                  <a:t>P(S) = 1, P(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P(AUB) = P(A) + P(B) - P(AB)</a:t>
                </a:r>
              </a:p>
              <a:p>
                <a:r>
                  <a:rPr lang="en-US" dirty="0"/>
                  <a:t>When AB=</a:t>
                </a: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dirty="0"/>
                  <a:t>, P(AUB) = P(A) + P(B)</a:t>
                </a:r>
              </a:p>
              <a:p>
                <a:r>
                  <a:rPr lang="en-US" dirty="0"/>
                  <a:t>A and B are independent </a:t>
                </a:r>
                <a:r>
                  <a:rPr lang="en-US" dirty="0" err="1"/>
                  <a:t>iff</a:t>
                </a:r>
                <a:r>
                  <a:rPr lang="en-US" dirty="0"/>
                  <a:t> P(AB) = P(A)P(B) </a:t>
                </a:r>
              </a:p>
              <a:p>
                <a:r>
                  <a:rPr lang="en-US" dirty="0"/>
                  <a:t>Let X and Y be two random variables </a:t>
                </a:r>
              </a:p>
              <a:p>
                <a:pPr marL="0" indent="0">
                  <a:buNone/>
                </a:pPr>
                <a:r>
                  <a:rPr lang="en-US" dirty="0"/>
                  <a:t>     X and Y are independent </a:t>
                </a:r>
                <a:r>
                  <a:rPr lang="en-US" dirty="0" err="1"/>
                  <a:t>iff</a:t>
                </a:r>
                <a:r>
                  <a:rPr lang="en-US" dirty="0"/>
                  <a:t> P(X=</a:t>
                </a:r>
                <a:r>
                  <a:rPr lang="en-US" dirty="0" err="1"/>
                  <a:t>x,Y</a:t>
                </a:r>
                <a:r>
                  <a:rPr lang="en-US" dirty="0"/>
                  <a:t>=y) = P(X=x)*P(Y=y) for all possible x and y   </a:t>
                </a:r>
              </a:p>
              <a:p>
                <a:pPr marL="0" indent="0">
                  <a:buNone/>
                </a:pPr>
                <a:r>
                  <a:rPr lang="en-US" dirty="0"/>
                  <a:t>     Let A={X=x}, and B={Y=y}, then P(X=</a:t>
                </a:r>
                <a:r>
                  <a:rPr lang="en-US" dirty="0" err="1"/>
                  <a:t>x,Y</a:t>
                </a:r>
                <a:r>
                  <a:rPr lang="en-US" dirty="0"/>
                  <a:t>=y)=P(AB)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275" y="1600201"/>
                <a:ext cx="8042276" cy="4829628"/>
              </a:xfrm>
              <a:blipFill>
                <a:blip r:embed="rId2"/>
                <a:stretch>
                  <a:fillRect l="-1262" t="-1050" r="-1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3/17/24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6</a:t>
            </a:fld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D3239D7-33B0-3444-B044-262DE8959D1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Probability of Events</a:t>
            </a:r>
          </a:p>
        </p:txBody>
      </p:sp>
    </p:spTree>
    <p:extLst>
      <p:ext uri="{BB962C8B-B14F-4D97-AF65-F5344CB8AC3E}">
        <p14:creationId xmlns:p14="http://schemas.microsoft.com/office/powerpoint/2010/main" val="2975107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9274" y="1514587"/>
            <a:ext cx="8042277" cy="4343400"/>
          </a:xfrm>
        </p:spPr>
        <p:txBody>
          <a:bodyPr>
            <a:noAutofit/>
          </a:bodyPr>
          <a:lstStyle/>
          <a:p>
            <a:r>
              <a:rPr lang="en-US" dirty="0"/>
              <a:t>Conditional Probability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Independence and Multiplication Rule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Monty Hall Problem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Summary </a:t>
            </a:r>
          </a:p>
          <a:p>
            <a:pPr marL="0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316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8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90439"/>
          </a:xfrm>
        </p:spPr>
        <p:txBody>
          <a:bodyPr/>
          <a:lstStyle/>
          <a:p>
            <a:r>
              <a:rPr lang="en-US" b="1" dirty="0"/>
              <a:t>Conditional probability </a:t>
            </a:r>
            <a:r>
              <a:rPr lang="en-US" dirty="0"/>
              <a:t>provides a way to include </a:t>
            </a:r>
            <a:r>
              <a:rPr lang="en-US" u="sng" dirty="0"/>
              <a:t>partial information</a:t>
            </a:r>
            <a:endParaRPr lang="en-US" dirty="0"/>
          </a:p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Rolling a dice – </a:t>
            </a:r>
            <a:r>
              <a:rPr lang="en-US" i="1" dirty="0"/>
              <a:t>given that the roll was </a:t>
            </a:r>
            <a:r>
              <a:rPr lang="en-US" b="1" i="1" dirty="0"/>
              <a:t>even</a:t>
            </a:r>
            <a:r>
              <a:rPr lang="en-US" dirty="0"/>
              <a:t>, what is the probability that the roll was a 6?</a:t>
            </a:r>
          </a:p>
          <a:p>
            <a:pPr lvl="2"/>
            <a:r>
              <a:rPr lang="en-US" dirty="0"/>
              <a:t>Word Guessing – </a:t>
            </a:r>
            <a:r>
              <a:rPr lang="en-US" i="1" dirty="0"/>
              <a:t>given that </a:t>
            </a:r>
            <a:r>
              <a:rPr lang="en-US" b="1" i="1" dirty="0"/>
              <a:t>the first letter is “t”</a:t>
            </a:r>
            <a:r>
              <a:rPr lang="en-US" dirty="0"/>
              <a:t>, what is the probability that the second letter is “h”?</a:t>
            </a:r>
          </a:p>
          <a:p>
            <a:r>
              <a:rPr lang="en-US" dirty="0"/>
              <a:t>Here the new information is the “given” event</a:t>
            </a:r>
          </a:p>
          <a:p>
            <a:pPr lvl="1"/>
            <a:r>
              <a:rPr lang="en-US" dirty="0"/>
              <a:t>Update current probabilities with partial information</a:t>
            </a:r>
          </a:p>
          <a:p>
            <a:pPr lvl="1"/>
            <a:r>
              <a:rPr lang="en-US" dirty="0"/>
              <a:t>Allow us to reason with partial information</a:t>
            </a:r>
          </a:p>
          <a:p>
            <a:pPr lvl="2"/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Probability</a:t>
            </a:r>
          </a:p>
        </p:txBody>
      </p:sp>
    </p:spTree>
    <p:extLst>
      <p:ext uri="{BB962C8B-B14F-4D97-AF65-F5344CB8AC3E}">
        <p14:creationId xmlns:p14="http://schemas.microsoft.com/office/powerpoint/2010/main" val="1882843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Conditional Probability: When Each Outcome Has the Same Probability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549275" y="1600200"/>
                <a:ext cx="8042276" cy="4790439"/>
              </a:xfrm>
            </p:spPr>
            <p:txBody>
              <a:bodyPr/>
              <a:lstStyle/>
              <a:p>
                <a:r>
                  <a:rPr lang="en-US" b="1" dirty="0"/>
                  <a:t>Conditional probability </a:t>
                </a:r>
                <a:r>
                  <a:rPr lang="en-US" dirty="0"/>
                  <a:t>of “A given B” is the relative frequency of A occurring when B has occurred</a:t>
                </a:r>
              </a:p>
              <a:p>
                <a:pPr lvl="1"/>
                <a:r>
                  <a:rPr lang="en-US" dirty="0"/>
                  <a:t>Here, B is </a:t>
                </a:r>
                <a:r>
                  <a:rPr lang="en-US" u="sng" dirty="0"/>
                  <a:t>assumed</a:t>
                </a:r>
                <a:r>
                  <a:rPr lang="en-US" dirty="0"/>
                  <a:t> to have occurred</a:t>
                </a:r>
              </a:p>
              <a:p>
                <a:pPr lvl="1"/>
                <a:r>
                  <a:rPr lang="en-US" dirty="0"/>
                  <a:t>Denoted as P(A|B)</a:t>
                </a:r>
              </a:p>
              <a:p>
                <a:pPr>
                  <a:lnSpc>
                    <a:spcPct val="140000"/>
                  </a:lnSpc>
                </a:pPr>
                <a:r>
                  <a:rPr lang="en-US" dirty="0"/>
                  <a:t>Conditional probability of A given B:</a:t>
                </a:r>
              </a:p>
              <a:p>
                <a:pPr lvl="1">
                  <a:lnSpc>
                    <a:spcPct val="140000"/>
                  </a:lnSpc>
                </a:pPr>
                <a:r>
                  <a:rPr lang="en-US" dirty="0"/>
                  <a:t>P(A|B) 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outcomes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𝐴𝐵</m:t>
                        </m:r>
                      </m:num>
                      <m:den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#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of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outcoms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in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6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275" y="1600200"/>
                <a:ext cx="8042276" cy="4790439"/>
              </a:xfrm>
              <a:blipFill>
                <a:blip r:embed="rId3"/>
                <a:stretch>
                  <a:fillRect l="-1104" t="-13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/>
          <p:cNvGrpSpPr/>
          <p:nvPr/>
        </p:nvGrpSpPr>
        <p:grpSpPr>
          <a:xfrm>
            <a:off x="3200981" y="3198601"/>
            <a:ext cx="1001745" cy="338554"/>
            <a:chOff x="3440728" y="3570962"/>
            <a:chExt cx="1001745" cy="338554"/>
          </a:xfrm>
        </p:grpSpPr>
        <p:sp>
          <p:nvSpPr>
            <p:cNvPr id="3" name="TextBox 2"/>
            <p:cNvSpPr txBox="1"/>
            <p:nvPr/>
          </p:nvSpPr>
          <p:spPr>
            <a:xfrm>
              <a:off x="3552486" y="3570962"/>
              <a:ext cx="8899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“given”</a:t>
              </a: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 flipH="1" flipV="1">
              <a:off x="3440728" y="3584694"/>
              <a:ext cx="182878" cy="174506"/>
            </a:xfrm>
            <a:prstGeom prst="straightConnector1">
              <a:avLst/>
            </a:prstGeom>
            <a:ln w="28575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5774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5117</TotalTime>
  <Words>3122</Words>
  <Application>Microsoft Macintosh PowerPoint</Application>
  <PresentationFormat>On-screen Show (4:3)</PresentationFormat>
  <Paragraphs>558</Paragraphs>
  <Slides>38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宋体</vt:lpstr>
      <vt:lpstr>Arial</vt:lpstr>
      <vt:lpstr>Calibri</vt:lpstr>
      <vt:lpstr>Calibri Light</vt:lpstr>
      <vt:lpstr>Cambria Math</vt:lpstr>
      <vt:lpstr>Comic Sans MS</vt:lpstr>
      <vt:lpstr>Times New Roman</vt:lpstr>
      <vt:lpstr>Wingdings 2</vt:lpstr>
      <vt:lpstr>Breeze</vt:lpstr>
      <vt:lpstr>Equation</vt:lpstr>
      <vt:lpstr>Clip</vt:lpstr>
      <vt:lpstr>Conditional Probability – Including Partial Information</vt:lpstr>
      <vt:lpstr>Concepts</vt:lpstr>
      <vt:lpstr>Probability</vt:lpstr>
      <vt:lpstr>Math Definition of Probability</vt:lpstr>
      <vt:lpstr>Set Operation</vt:lpstr>
      <vt:lpstr>Probability of Events</vt:lpstr>
      <vt:lpstr>Objectives</vt:lpstr>
      <vt:lpstr>Conditional Probability</vt:lpstr>
      <vt:lpstr>Conditional Probability: When Each Outcome Has the Same Probability</vt:lpstr>
      <vt:lpstr>Example</vt:lpstr>
      <vt:lpstr>Example</vt:lpstr>
      <vt:lpstr>Example</vt:lpstr>
      <vt:lpstr>Conditional Probability in General</vt:lpstr>
      <vt:lpstr>Example: Rich &amp; Famous</vt:lpstr>
      <vt:lpstr>Example: Rich &amp; Famous</vt:lpstr>
      <vt:lpstr>Disease Example Revisited</vt:lpstr>
      <vt:lpstr>Objectives</vt:lpstr>
      <vt:lpstr>Independence Revisited</vt:lpstr>
      <vt:lpstr>Multiplication Rule</vt:lpstr>
      <vt:lpstr>Box then ball</vt:lpstr>
      <vt:lpstr>PowerPoint Presentation</vt:lpstr>
      <vt:lpstr>Box then ball</vt:lpstr>
      <vt:lpstr>PowerPoint Presentation</vt:lpstr>
      <vt:lpstr>Objectives</vt:lpstr>
      <vt:lpstr>Monty Hall Problem</vt:lpstr>
      <vt:lpstr>Monty Hall Problem</vt:lpstr>
      <vt:lpstr>Monty Hall Problem</vt:lpstr>
      <vt:lpstr>Answer</vt:lpstr>
      <vt:lpstr>Solution by Enumeration</vt:lpstr>
      <vt:lpstr>Solution by Enumeration</vt:lpstr>
      <vt:lpstr>Intuitive Solution</vt:lpstr>
      <vt:lpstr>Thought Experiment</vt:lpstr>
      <vt:lpstr>Solution by Conditional Probability</vt:lpstr>
      <vt:lpstr>Solution by Conditional Probability</vt:lpstr>
      <vt:lpstr>Solution by Conditional Probability</vt:lpstr>
      <vt:lpstr>Summary – Monty Hall</vt:lpstr>
      <vt:lpstr>Summary – Monty Hall</vt:lpstr>
      <vt:lpstr>Summary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 Probability</dc:title>
  <dc:creator>Antoni Chan</dc:creator>
  <cp:lastModifiedBy>Prof. MA Kede</cp:lastModifiedBy>
  <cp:revision>1417</cp:revision>
  <dcterms:created xsi:type="dcterms:W3CDTF">2014-07-02T05:52:00Z</dcterms:created>
  <dcterms:modified xsi:type="dcterms:W3CDTF">2024-03-17T03:01:50Z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